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51"/>
  </p:notesMasterIdLst>
  <p:sldIdLst>
    <p:sldId id="267" r:id="rId3"/>
    <p:sldId id="313" r:id="rId4"/>
    <p:sldId id="317" r:id="rId5"/>
    <p:sldId id="319" r:id="rId6"/>
    <p:sldId id="320" r:id="rId7"/>
    <p:sldId id="276" r:id="rId8"/>
    <p:sldId id="311" r:id="rId9"/>
    <p:sldId id="312" r:id="rId10"/>
    <p:sldId id="321" r:id="rId11"/>
    <p:sldId id="322" r:id="rId12"/>
    <p:sldId id="323" r:id="rId13"/>
    <p:sldId id="324" r:id="rId14"/>
    <p:sldId id="325" r:id="rId15"/>
    <p:sldId id="326" r:id="rId16"/>
    <p:sldId id="327" r:id="rId17"/>
    <p:sldId id="328" r:id="rId18"/>
    <p:sldId id="282" r:id="rId19"/>
    <p:sldId id="284" r:id="rId20"/>
    <p:sldId id="283" r:id="rId21"/>
    <p:sldId id="285" r:id="rId22"/>
    <p:sldId id="286" r:id="rId23"/>
    <p:sldId id="278" r:id="rId24"/>
    <p:sldId id="279" r:id="rId25"/>
    <p:sldId id="287" r:id="rId26"/>
    <p:sldId id="288" r:id="rId27"/>
    <p:sldId id="289" r:id="rId28"/>
    <p:sldId id="291" r:id="rId29"/>
    <p:sldId id="281" r:id="rId30"/>
    <p:sldId id="290" r:id="rId31"/>
    <p:sldId id="292" r:id="rId32"/>
    <p:sldId id="293" r:id="rId33"/>
    <p:sldId id="294" r:id="rId34"/>
    <p:sldId id="295" r:id="rId35"/>
    <p:sldId id="297" r:id="rId36"/>
    <p:sldId id="296" r:id="rId37"/>
    <p:sldId id="298" r:id="rId38"/>
    <p:sldId id="299" r:id="rId39"/>
    <p:sldId id="300" r:id="rId40"/>
    <p:sldId id="301" r:id="rId41"/>
    <p:sldId id="309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10" r:id="rId5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D860"/>
    <a:srgbClr val="E3E4E4"/>
    <a:srgbClr val="85003E"/>
    <a:srgbClr val="191919"/>
    <a:srgbClr val="000000"/>
    <a:srgbClr val="F0F0F0"/>
    <a:srgbClr val="FFFFFF"/>
    <a:srgbClr val="173DFF"/>
    <a:srgbClr val="00CF00"/>
    <a:srgbClr val="F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>
        <p:scale>
          <a:sx n="70" d="100"/>
          <a:sy n="70" d="100"/>
        </p:scale>
        <p:origin x="738" y="0"/>
      </p:cViewPr>
      <p:guideLst/>
    </p:cSldViewPr>
  </p:slideViewPr>
  <p:notesTextViewPr>
    <p:cViewPr>
      <p:scale>
        <a:sx n="1" d="1"/>
        <a:sy n="1" d="1"/>
      </p:scale>
      <p:origin x="0" y="-28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C5370-AFEF-4B63-835A-B73CBC0FDB23}" type="datetimeFigureOut">
              <a:rPr lang="pt-BR" smtClean="0"/>
              <a:t>03/11/2023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ADD5-A98C-431F-A7FC-593B7623E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4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erage_probability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cketdentistry.com/proportional-smile-design/" TargetMode="External"/><Relationship Id="rId4" Type="http://schemas.openxmlformats.org/officeDocument/2006/relationships/hyperlink" Target="https://www.zmescience.com/science/what-is-the-golden-dental-proportion-in-dentistry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="0" i="0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Evitar Exames Desnecessários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É importante evitar a solicitação de exames laboratoriais ou de outro tipo, a menos que haja uma indicação médica clara. Isso pode ajudar a prevenir o estresse desnecessário para o paciente e evitar o uso desnecessário de recursos médicos.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Indicações Médicas Claras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As indicações médicas claras são condições ou circunstâncias que justificam a necessidade de um exame ou procedimento médico. Por exemplo, uma anormalidade nos sinais vitais de um paciente pode indicar a necessidade de exames adicionais.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Anormalidades dos Sinais Vitais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Os sinais vitais são medidas objetivas das funções corporais básicas e incluem temperatura corporal, pulso (frequência cardíaca), frequência respiratória e pressão arterial. Qualquer anormalidade nesses sinais pode indicar uma condição médica que requer atenção e possivelmente exames adicionais.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Espero que isso ajude a esclarecer o conteúdo do texto! Se você tiver mais perguntas ou precisar de mais explicações, fique à vontade para perguntar.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ADD5-A98C-431F-A7FC-593B7623E7A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86456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>
                <a:solidFill>
                  <a:srgbClr val="000000"/>
                </a:solidFill>
                <a:effectLst/>
              </a:rPr>
              <a:t>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</a:t>
            </a:r>
          </a:p>
          <a:p>
            <a:pPr algn="l">
              <a:buFont typeface="+mj-lt"/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A primeira consulta odontológica programática é quando é realizada uma avaliação das condições gerais de saúde e um exame clínico odontológico com o objetivo de diagnóstico. Durante esta consulta, um plano preventivo-terapêutico deve ser elaborado.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Início do Tratamento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O tratamento deve ser iniciado na mesma sessão da primeira consulta odontológica programática. Isso significa que qualquer tratamento identificado como necessário durante a consulta inicial deve começar imediatamente.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Reagendamento da 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Uma primeira consulta odontológica programática só pode ser registrada novamente para a mesma pessoa 12 meses após a conclusão do plano preventivo-terapêutico. Se o paciente abandonar o tratamento, a primeira consulta pode ser reagendada seis meses após a última consulta.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Exceções à 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Atendimentos eventuais, como os de urgência/emergência/consulta dia, que não têm elaboração de plano preventivo-terapêutico e seguimento previsto, não devem ser considerados como primeira consulta odontológica programática.</a:t>
            </a:r>
          </a:p>
          <a:p>
            <a:endParaRPr lang="pt-BR" dirty="0"/>
          </a:p>
          <a:p>
            <a:pPr algn="l"/>
            <a:r>
              <a:rPr lang="pt-BR" b="1" i="0" dirty="0">
                <a:solidFill>
                  <a:srgbClr val="000000"/>
                </a:solidFill>
                <a:effectLst/>
              </a:rPr>
              <a:t>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 consulta de retorno é uma consulta subsequente do usuário que está em continuidade do tratamento iniciado e programado por meio da primeira consulta odontológica programática.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Registro da 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A consulta de retorno será registrada juntamente com o(s) procedimento(s) realizado(s) neste dia. Isso significa que tanto a consulta de retorno quanto os procedimentos realizados durante essa consulta serão documentados.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Exemplo de 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Se um usuário tem seis restaurações para serem feitas, conforme o plano preventivo-terapêutico elaborado pelo Cirurgião Dentista, cada visita para realizar uma dessas restaurações seria considerada uma consulta de retorno.</a:t>
            </a:r>
          </a:p>
          <a:p>
            <a:pPr algn="l">
              <a:buFont typeface="+mj-lt"/>
              <a:buAutoNum type="arabicPeriod"/>
            </a:pPr>
            <a:endParaRPr lang="pt-BR" b="0" i="0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None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Consulta de Manutenção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None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 consulta de manutenção é uma consulta do usuário para manutenção, acompanhamento ou reparos clínicos após ter concluído um tratamento, conforme previsto no plano preventivo-terapêutico. Esta consulta geralmente é definida durante a primeira consulta odontológica.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Tempo para a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Uma consulta de manutenção ocorre quando o retorno do usuário se dá em um período inferior a 12 meses da conclusão do tratamento. Isso não caracteriza um novo tratamento.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Registro da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A consulta de manutenção será registrada juntamente com o(s) procedimento(s) realizado(s) neste dia. Isso significa que tanto a consulta de manutenção quanto os procedimentos realizados durante essa consulta serão documentados.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Exemplo de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Se um usuário concluiu o tratamento no mês de julho e no mês de setembro do mesmo ano ele retorna ao atendimento odontológico para reparo em uma determinada restauração, isso seria considerado uma consulta de manutenção.</a:t>
            </a:r>
          </a:p>
          <a:p>
            <a:pPr algn="l">
              <a:buFont typeface="+mj-lt"/>
              <a:buNone/>
            </a:pPr>
            <a:endParaRPr lang="pt-BR" b="0" i="0" dirty="0">
              <a:solidFill>
                <a:srgbClr val="000000"/>
              </a:solidFill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ADD5-A98C-431F-A7FC-593B7623E7A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7833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Vamos pensar na estatística como uma festa de aniversário. A </a:t>
            </a:r>
            <a:r>
              <a:rPr lang="pt-BR" b="1" i="0" dirty="0">
                <a:solidFill>
                  <a:srgbClr val="000000"/>
                </a:solidFill>
                <a:effectLst/>
              </a:rPr>
              <a:t>razão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seria como comparar a quantidade de adultos e crianças na festa. Por exemplo, se tivermos 20 adultos e 10 crianças, a razão seria de 2:1.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 </a:t>
            </a:r>
            <a:r>
              <a:rPr lang="pt-BR" b="1" i="0" dirty="0">
                <a:solidFill>
                  <a:srgbClr val="000000"/>
                </a:solidFill>
                <a:effectLst/>
              </a:rPr>
              <a:t>proporção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, por outro lado, seria como olhar para a parte que um grupo representa do total. Então, se tivermos 30 pessoas na festa (20 adultos e 10 crianças), a proporção de adultos seria de 20/30 ou 2/3.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 </a:t>
            </a:r>
            <a:r>
              <a:rPr lang="pt-BR" b="1" i="0" dirty="0">
                <a:solidFill>
                  <a:srgbClr val="000000"/>
                </a:solidFill>
                <a:effectLst/>
              </a:rPr>
              <a:t>cobertura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é um pouco diferente. Imagine que você tenha tirado várias fotos da festa e quer saber quantas delas têm o aniversariante. </a:t>
            </a:r>
            <a:r>
              <a:rPr lang="pt-BR" b="0" i="0" dirty="0">
                <a:solidFill>
                  <a:srgbClr val="000000"/>
                </a:solidFill>
                <a:effectLst/>
                <a:hlinkClick r:id="rId3"/>
              </a:rPr>
              <a:t>A cobertura seria a probabilidade de uma foto aleatória incluir o aniversariante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3"/>
              </a:rPr>
              <a:t>1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Agora, vamos ver como isso se aplica à odontologia: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</a:rPr>
              <a:t>Razão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Na odontologia, um exemplo de razão pode ser encontrado no conceito de proporção áurea, que é uma relação matemática de 1.618:1.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Isso significa que o dente menor deve ser 62% do tamanho do dente maior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  <a:hlinkClick r:id="rId5"/>
              </a:rPr>
              <a:t>Proporção</a:t>
            </a:r>
            <a:r>
              <a:rPr lang="pt-BR" b="0" i="0" dirty="0">
                <a:solidFill>
                  <a:srgbClr val="000000"/>
                </a:solidFill>
                <a:effectLst/>
                <a:hlinkClick r:id="rId5"/>
              </a:rPr>
              <a:t>: Um exemplo de proporção na odontologia pode ser a proporção entre a largura e o comprimento do incisivo central superior, que é geralmente mantida em torno de 78%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5"/>
              </a:rPr>
              <a:t>3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  <a:hlinkClick r:id="rId3"/>
              </a:rPr>
              <a:t>Cobertura</a:t>
            </a:r>
            <a:r>
              <a:rPr lang="pt-BR" b="0" i="0" dirty="0">
                <a:solidFill>
                  <a:srgbClr val="000000"/>
                </a:solidFill>
                <a:effectLst/>
                <a:hlinkClick r:id="rId3"/>
              </a:rPr>
              <a:t>: Na estatística, a cobertura é a probabilidade de um intervalo de confiança incluir o verdadeiro valor (parâmetro) de interesse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3"/>
              </a:rPr>
              <a:t>1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 Na odontologia, isso poderia ser aplicado ao cálculo da probabilidade de um tratamento específico (como um implante dentário) ser bem-sucedido.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Espero que isso ajude a esclarecer as diferenças entre razão, proporção e cobertura! Você gostaria de aprender mais sobre algum desses conceitos ou tem outra pergunta?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ADD5-A98C-431F-A7FC-593B7623E7A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96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96E6ADB1-7DD4-D335-CE4D-63963EAB7AB3}"/>
              </a:ext>
            </a:extLst>
          </p:cNvPr>
          <p:cNvSpPr/>
          <p:nvPr userDrawn="1"/>
        </p:nvSpPr>
        <p:spPr>
          <a:xfrm>
            <a:off x="0" y="0"/>
            <a:ext cx="375285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Lágrima 30">
            <a:extLst>
              <a:ext uri="{FF2B5EF4-FFF2-40B4-BE49-F238E27FC236}">
                <a16:creationId xmlns:a16="http://schemas.microsoft.com/office/drawing/2014/main" id="{F5FA3991-01F1-6558-C530-B3ACF5976941}"/>
              </a:ext>
            </a:extLst>
          </p:cNvPr>
          <p:cNvSpPr/>
          <p:nvPr userDrawn="1"/>
        </p:nvSpPr>
        <p:spPr>
          <a:xfrm>
            <a:off x="280995" y="1181318"/>
            <a:ext cx="4424355" cy="4524915"/>
          </a:xfrm>
          <a:prstGeom prst="teardrop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spaço Reservado para Imagem 34">
            <a:extLst>
              <a:ext uri="{FF2B5EF4-FFF2-40B4-BE49-F238E27FC236}">
                <a16:creationId xmlns:a16="http://schemas.microsoft.com/office/drawing/2014/main" id="{8B1A3727-D904-92C3-19ED-A3A900D619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152" y="1295620"/>
            <a:ext cx="4171940" cy="4266762"/>
          </a:xfrm>
          <a:custGeom>
            <a:avLst/>
            <a:gdLst>
              <a:gd name="connsiteX0" fmla="*/ 2085970 w 4171940"/>
              <a:gd name="connsiteY0" fmla="*/ 0 h 4266762"/>
              <a:gd name="connsiteX1" fmla="*/ 4171940 w 4171940"/>
              <a:gd name="connsiteY1" fmla="*/ 0 h 4266762"/>
              <a:gd name="connsiteX2" fmla="*/ 4171940 w 4171940"/>
              <a:gd name="connsiteY2" fmla="*/ 2133381 h 4266762"/>
              <a:gd name="connsiteX3" fmla="*/ 2085970 w 4171940"/>
              <a:gd name="connsiteY3" fmla="*/ 4266762 h 4266762"/>
              <a:gd name="connsiteX4" fmla="*/ 0 w 4171940"/>
              <a:gd name="connsiteY4" fmla="*/ 2133381 h 4266762"/>
              <a:gd name="connsiteX5" fmla="*/ 2085970 w 4171940"/>
              <a:gd name="connsiteY5" fmla="*/ 0 h 426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940" h="4266762">
                <a:moveTo>
                  <a:pt x="2085970" y="0"/>
                </a:moveTo>
                <a:lnTo>
                  <a:pt x="4171940" y="0"/>
                </a:lnTo>
                <a:lnTo>
                  <a:pt x="4171940" y="2133381"/>
                </a:lnTo>
                <a:cubicBezTo>
                  <a:pt x="4171940" y="3311615"/>
                  <a:pt x="3238019" y="4266762"/>
                  <a:pt x="2085970" y="4266762"/>
                </a:cubicBezTo>
                <a:cubicBezTo>
                  <a:pt x="933921" y="4266762"/>
                  <a:pt x="0" y="3311615"/>
                  <a:pt x="0" y="2133381"/>
                </a:cubicBezTo>
                <a:cubicBezTo>
                  <a:pt x="0" y="955147"/>
                  <a:pt x="933921" y="0"/>
                  <a:pt x="208597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59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53C03F82-3E1F-992B-670B-F1A2D9DA5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5084" y="222069"/>
            <a:ext cx="4582048" cy="6426925"/>
          </a:xfrm>
          <a:custGeom>
            <a:avLst/>
            <a:gdLst>
              <a:gd name="connsiteX0" fmla="*/ 463618 w 5576815"/>
              <a:gd name="connsiteY0" fmla="*/ 0 h 5459412"/>
              <a:gd name="connsiteX1" fmla="*/ 5576815 w 5576815"/>
              <a:gd name="connsiteY1" fmla="*/ 0 h 5459412"/>
              <a:gd name="connsiteX2" fmla="*/ 5576815 w 5576815"/>
              <a:gd name="connsiteY2" fmla="*/ 4871435 h 5459412"/>
              <a:gd name="connsiteX3" fmla="*/ 5418073 w 5576815"/>
              <a:gd name="connsiteY3" fmla="*/ 5391121 h 5459412"/>
              <a:gd name="connsiteX4" fmla="*/ 5361728 w 5576815"/>
              <a:gd name="connsiteY4" fmla="*/ 5459412 h 5459412"/>
              <a:gd name="connsiteX5" fmla="*/ 0 w 5576815"/>
              <a:gd name="connsiteY5" fmla="*/ 5459412 h 5459412"/>
              <a:gd name="connsiteX6" fmla="*/ 0 w 5576815"/>
              <a:gd name="connsiteY6" fmla="*/ 803440 h 5459412"/>
              <a:gd name="connsiteX7" fmla="*/ 409803 w 5576815"/>
              <a:gd name="connsiteY7" fmla="*/ 32694 h 5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6815" h="5459412">
                <a:moveTo>
                  <a:pt x="463618" y="0"/>
                </a:moveTo>
                <a:lnTo>
                  <a:pt x="5576815" y="0"/>
                </a:lnTo>
                <a:lnTo>
                  <a:pt x="5576815" y="4871435"/>
                </a:lnTo>
                <a:cubicBezTo>
                  <a:pt x="5576815" y="5063938"/>
                  <a:pt x="5518295" y="5242774"/>
                  <a:pt x="5418073" y="5391121"/>
                </a:cubicBezTo>
                <a:lnTo>
                  <a:pt x="5361728" y="5459412"/>
                </a:lnTo>
                <a:lnTo>
                  <a:pt x="0" y="5459412"/>
                </a:lnTo>
                <a:lnTo>
                  <a:pt x="0" y="803440"/>
                </a:lnTo>
                <a:cubicBezTo>
                  <a:pt x="0" y="482601"/>
                  <a:pt x="162557" y="199730"/>
                  <a:pt x="409803" y="32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739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5723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2CBA822-4065-04DD-83F5-FFE46ECA0E71}"/>
              </a:ext>
            </a:extLst>
          </p:cNvPr>
          <p:cNvGrpSpPr/>
          <p:nvPr userDrawn="1"/>
        </p:nvGrpSpPr>
        <p:grpSpPr>
          <a:xfrm>
            <a:off x="562709" y="1434905"/>
            <a:ext cx="2264897" cy="1083212"/>
            <a:chOff x="562709" y="1434905"/>
            <a:chExt cx="2264897" cy="1083212"/>
          </a:xfrm>
        </p:grpSpPr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3665ECCE-44B9-7572-9CAC-E2F565495AB3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FD40187C-0B04-0925-CDEE-4F70B03A7755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ADRIANÓPOLES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09DC3E3-5433-2B89-F26B-E86941F955AE}"/>
              </a:ext>
            </a:extLst>
          </p:cNvPr>
          <p:cNvGrpSpPr/>
          <p:nvPr userDrawn="1"/>
        </p:nvGrpSpPr>
        <p:grpSpPr>
          <a:xfrm>
            <a:off x="562709" y="2772427"/>
            <a:ext cx="2264897" cy="1083212"/>
            <a:chOff x="562709" y="1434905"/>
            <a:chExt cx="2264897" cy="108321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FE014C65-6184-9635-7A65-47588B03BA3E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50F459D-2658-493B-1A59-9E7AA2F291D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HPM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B9872EE-6057-557A-7847-10BEDD335066}"/>
              </a:ext>
            </a:extLst>
          </p:cNvPr>
          <p:cNvGrpSpPr/>
          <p:nvPr userDrawn="1"/>
        </p:nvGrpSpPr>
        <p:grpSpPr>
          <a:xfrm>
            <a:off x="562709" y="4109949"/>
            <a:ext cx="2264897" cy="1083212"/>
            <a:chOff x="562709" y="1434905"/>
            <a:chExt cx="2264897" cy="108321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F91162C-183B-652E-227C-04D6E93FFB0B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A449035-6207-835A-7070-E3A9FABF1F3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PORTELINHA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76A5930-451E-67AF-E2CB-85C0E2FB6140}"/>
              </a:ext>
            </a:extLst>
          </p:cNvPr>
          <p:cNvGrpSpPr/>
          <p:nvPr userDrawn="1"/>
        </p:nvGrpSpPr>
        <p:grpSpPr>
          <a:xfrm>
            <a:off x="562709" y="5447470"/>
            <a:ext cx="2264897" cy="1083212"/>
            <a:chOff x="562709" y="1434905"/>
            <a:chExt cx="2264897" cy="1083212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9369A36B-9859-C498-A330-CFE9F0108F09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EB84344-B7E1-A215-C038-EF47A631D99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SÃO PEDRO 1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8C51033-D277-9AEA-B077-2E67A66DCBC0}"/>
              </a:ext>
            </a:extLst>
          </p:cNvPr>
          <p:cNvGrpSpPr/>
          <p:nvPr userDrawn="1"/>
        </p:nvGrpSpPr>
        <p:grpSpPr>
          <a:xfrm>
            <a:off x="9364394" y="1434905"/>
            <a:ext cx="2264897" cy="1083212"/>
            <a:chOff x="562709" y="1434905"/>
            <a:chExt cx="2264897" cy="1083212"/>
          </a:xfrm>
        </p:grpSpPr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731E0365-0732-509C-1E57-D0AEAF17279C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E228DCDC-B3E3-13AE-E62B-C5DCFA24714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CRO 2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36FD3FF-2818-3028-AE53-07AA0E383C3B}"/>
              </a:ext>
            </a:extLst>
          </p:cNvPr>
          <p:cNvGrpSpPr/>
          <p:nvPr userDrawn="1"/>
        </p:nvGrpSpPr>
        <p:grpSpPr>
          <a:xfrm>
            <a:off x="9364394" y="2772427"/>
            <a:ext cx="2264897" cy="1083212"/>
            <a:chOff x="562709" y="1434905"/>
            <a:chExt cx="2264897" cy="108321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B729960-458C-1539-411B-432BB8D34987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04E9848-1BC2-3E77-5786-E6BD71E5FE78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PAULA PESSOA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CCB4C69-9F8A-567E-5AE7-B20430D5A93E}"/>
              </a:ext>
            </a:extLst>
          </p:cNvPr>
          <p:cNvGrpSpPr/>
          <p:nvPr userDrawn="1"/>
        </p:nvGrpSpPr>
        <p:grpSpPr>
          <a:xfrm>
            <a:off x="9364394" y="4109949"/>
            <a:ext cx="2264897" cy="1083212"/>
            <a:chOff x="562709" y="1434905"/>
            <a:chExt cx="2264897" cy="1083212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E5327C3F-5FBD-FBEF-11A1-6E31D826F23B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A530CCE-8801-DEFA-C8A6-444966F1BEC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S. TEREZINHA 1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166A34A-96E2-93F9-F912-B44D86B7C43B}"/>
              </a:ext>
            </a:extLst>
          </p:cNvPr>
          <p:cNvGrpSpPr/>
          <p:nvPr userDrawn="1"/>
        </p:nvGrpSpPr>
        <p:grpSpPr>
          <a:xfrm>
            <a:off x="9364394" y="5447470"/>
            <a:ext cx="2264897" cy="1083212"/>
            <a:chOff x="562709" y="1434905"/>
            <a:chExt cx="2264897" cy="1083212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463266FC-2981-D169-A7A4-AB02B7255FDC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8A2D8765-F352-6B74-9198-B28285D8EA79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UBATUBA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8FD5A447-5389-CEE5-A91F-EDE59B9523AF}"/>
              </a:ext>
            </a:extLst>
          </p:cNvPr>
          <p:cNvGrpSpPr/>
          <p:nvPr userDrawn="1"/>
        </p:nvGrpSpPr>
        <p:grpSpPr>
          <a:xfrm>
            <a:off x="3496604" y="1434905"/>
            <a:ext cx="2264897" cy="5095777"/>
            <a:chOff x="562709" y="1434905"/>
            <a:chExt cx="2264897" cy="5095777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91B70A36-B1F2-8053-7125-70942136295F}"/>
                </a:ext>
              </a:extLst>
            </p:cNvPr>
            <p:cNvGrpSpPr/>
            <p:nvPr userDrawn="1"/>
          </p:nvGrpSpPr>
          <p:grpSpPr>
            <a:xfrm>
              <a:off x="562709" y="1434905"/>
              <a:ext cx="2264897" cy="1083212"/>
              <a:chOff x="562709" y="1434905"/>
              <a:chExt cx="2264897" cy="1083212"/>
            </a:xfrm>
          </p:grpSpPr>
          <p:sp>
            <p:nvSpPr>
              <p:cNvPr id="48" name="Retângulo: Cantos Arredondados 47">
                <a:extLst>
                  <a:ext uri="{FF2B5EF4-FFF2-40B4-BE49-F238E27FC236}">
                    <a16:creationId xmlns:a16="http://schemas.microsoft.com/office/drawing/2014/main" id="{87988C80-03A1-67EC-B8E5-858201E09B9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84AD3-A36F-B980-1A9B-8B5A70C0A41E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CDO</a:t>
                </a: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799CB801-2C29-0187-C32B-9563DFF8DFF8}"/>
                </a:ext>
              </a:extLst>
            </p:cNvPr>
            <p:cNvGrpSpPr/>
            <p:nvPr userDrawn="1"/>
          </p:nvGrpSpPr>
          <p:grpSpPr>
            <a:xfrm>
              <a:off x="562709" y="2772427"/>
              <a:ext cx="2264897" cy="1083212"/>
              <a:chOff x="562709" y="1434905"/>
              <a:chExt cx="2264897" cy="1083212"/>
            </a:xfrm>
          </p:grpSpPr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97808330-7421-3269-16D3-EDD54B51877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A87BED08-DB42-3266-F478-082530173372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IBUAÇU</a:t>
                </a:r>
              </a:p>
            </p:txBody>
          </p:sp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0274C33F-0971-31CA-C003-60BB6F0E42DF}"/>
                </a:ext>
              </a:extLst>
            </p:cNvPr>
            <p:cNvGrpSpPr/>
            <p:nvPr userDrawn="1"/>
          </p:nvGrpSpPr>
          <p:grpSpPr>
            <a:xfrm>
              <a:off x="562709" y="4109949"/>
              <a:ext cx="2264897" cy="1083212"/>
              <a:chOff x="562709" y="1434905"/>
              <a:chExt cx="2264897" cy="1083212"/>
            </a:xfrm>
          </p:grpSpPr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E4EA6421-D839-ECCA-C2DA-DF5C0E8D8CD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8F1DDE78-EE13-B0BE-1DE3-31BAF993FCC7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PRIVAT</a:t>
                </a:r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6F32F666-9D95-21DF-491E-1A8C7998C91E}"/>
                </a:ext>
              </a:extLst>
            </p:cNvPr>
            <p:cNvGrpSpPr/>
            <p:nvPr userDrawn="1"/>
          </p:nvGrpSpPr>
          <p:grpSpPr>
            <a:xfrm>
              <a:off x="562709" y="5447470"/>
              <a:ext cx="2264897" cy="1083212"/>
              <a:chOff x="562709" y="1434905"/>
              <a:chExt cx="2264897" cy="1083212"/>
            </a:xfrm>
          </p:grpSpPr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F4CF4391-822F-1FD7-BB4D-E9499A08482B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6EC4521A-9E2A-0549-2C4D-1965EA280615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SÃO PEDRO 2</a:t>
                </a:r>
              </a:p>
            </p:txBody>
          </p:sp>
        </p:grp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B007ACA-552E-5964-2ED3-BC94D187970E}"/>
              </a:ext>
            </a:extLst>
          </p:cNvPr>
          <p:cNvGrpSpPr/>
          <p:nvPr userDrawn="1"/>
        </p:nvGrpSpPr>
        <p:grpSpPr>
          <a:xfrm>
            <a:off x="6430499" y="1434905"/>
            <a:ext cx="2264897" cy="1083212"/>
            <a:chOff x="562709" y="1434905"/>
            <a:chExt cx="2264897" cy="1083212"/>
          </a:xfrm>
        </p:grpSpPr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id="{855ED10E-5901-FA67-C92D-04B67514B44A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096291B1-0CFA-BC5B-C4B6-86086988EEF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CRO 1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A3875EAE-A39E-06D4-5CF6-C73449765479}"/>
              </a:ext>
            </a:extLst>
          </p:cNvPr>
          <p:cNvGrpSpPr/>
          <p:nvPr userDrawn="1"/>
        </p:nvGrpSpPr>
        <p:grpSpPr>
          <a:xfrm>
            <a:off x="6430499" y="2772427"/>
            <a:ext cx="2264897" cy="1083212"/>
            <a:chOff x="562709" y="1434905"/>
            <a:chExt cx="2264897" cy="1083212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EC60ABB8-C921-6094-F48E-ADAF74BECB33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0AD546E3-E2B6-A4F4-DD8F-270628E1D3F9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PARAZINHO 1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F6CA07D5-D7B1-573B-1BB8-466AA2321217}"/>
              </a:ext>
            </a:extLst>
          </p:cNvPr>
          <p:cNvGrpSpPr/>
          <p:nvPr userDrawn="1"/>
        </p:nvGrpSpPr>
        <p:grpSpPr>
          <a:xfrm>
            <a:off x="6430499" y="4109949"/>
            <a:ext cx="2264897" cy="1083212"/>
            <a:chOff x="562709" y="1434905"/>
            <a:chExt cx="2264897" cy="1083212"/>
          </a:xfrm>
        </p:grpSpPr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F1BC35E4-CEB5-13B6-FFE7-EE47C8C36ECE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44CE682D-91C6-EEBA-7676-C9476BEBB4D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SAMBAÍBA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51394DC7-92BB-B87C-E5D7-031F1707B051}"/>
              </a:ext>
            </a:extLst>
          </p:cNvPr>
          <p:cNvGrpSpPr/>
          <p:nvPr userDrawn="1"/>
        </p:nvGrpSpPr>
        <p:grpSpPr>
          <a:xfrm>
            <a:off x="6430499" y="5447470"/>
            <a:ext cx="2264897" cy="1083212"/>
            <a:chOff x="562709" y="1434905"/>
            <a:chExt cx="2264897" cy="1083212"/>
          </a:xfrm>
        </p:grpSpPr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438AC9EF-3A24-263B-3812-DF06345B64DD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C8C283C3-0821-9A9B-78B1-DF43B98836D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TIMONHA 1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003C5C-56A5-3FB4-2CAC-5492E4111644}"/>
              </a:ext>
            </a:extLst>
          </p:cNvPr>
          <p:cNvSpPr txBox="1"/>
          <p:nvPr userDrawn="1"/>
        </p:nvSpPr>
        <p:spPr>
          <a:xfrm>
            <a:off x="10306594" y="6550223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36596088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3634DA-B385-A92B-E03E-EE4B9D3D1501}"/>
              </a:ext>
            </a:extLst>
          </p:cNvPr>
          <p:cNvSpPr/>
          <p:nvPr userDrawn="1"/>
        </p:nvSpPr>
        <p:spPr>
          <a:xfrm>
            <a:off x="1800664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1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FB527B5-99F1-5E1A-F4F0-4245FC110ED4}"/>
              </a:ext>
            </a:extLst>
          </p:cNvPr>
          <p:cNvSpPr/>
          <p:nvPr userDrawn="1"/>
        </p:nvSpPr>
        <p:spPr>
          <a:xfrm>
            <a:off x="4404750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2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2C7DA28-1657-F0B3-0FCC-055D5A63516D}"/>
              </a:ext>
            </a:extLst>
          </p:cNvPr>
          <p:cNvSpPr/>
          <p:nvPr userDrawn="1"/>
        </p:nvSpPr>
        <p:spPr>
          <a:xfrm>
            <a:off x="9612922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4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B339D5E-A0E5-E5F6-64A4-4D99B5D2841F}"/>
              </a:ext>
            </a:extLst>
          </p:cNvPr>
          <p:cNvSpPr/>
          <p:nvPr userDrawn="1"/>
        </p:nvSpPr>
        <p:spPr>
          <a:xfrm>
            <a:off x="7008836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3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84A1AE9-2F20-E2A5-3ABA-5B16B4C401B6}"/>
              </a:ext>
            </a:extLst>
          </p:cNvPr>
          <p:cNvCxnSpPr/>
          <p:nvPr userDrawn="1"/>
        </p:nvCxnSpPr>
        <p:spPr>
          <a:xfrm>
            <a:off x="984738" y="2996418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8E67FF2-26B3-D138-D005-C846C9DAD9F0}"/>
              </a:ext>
            </a:extLst>
          </p:cNvPr>
          <p:cNvCxnSpPr/>
          <p:nvPr userDrawn="1"/>
        </p:nvCxnSpPr>
        <p:spPr>
          <a:xfrm>
            <a:off x="996458" y="5441852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AB03208-FD3C-FD45-4274-A50832B54B40}"/>
              </a:ext>
            </a:extLst>
          </p:cNvPr>
          <p:cNvSpPr/>
          <p:nvPr userDrawn="1"/>
        </p:nvSpPr>
        <p:spPr>
          <a:xfrm>
            <a:off x="180066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B5A290D-3C79-36A3-312A-9D03D1747D5A}"/>
              </a:ext>
            </a:extLst>
          </p:cNvPr>
          <p:cNvSpPr/>
          <p:nvPr userDrawn="1"/>
        </p:nvSpPr>
        <p:spPr>
          <a:xfrm>
            <a:off x="9673884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7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099A22F-640C-0378-4F2B-575F4489C2FB}"/>
              </a:ext>
            </a:extLst>
          </p:cNvPr>
          <p:cNvSpPr/>
          <p:nvPr userDrawn="1"/>
        </p:nvSpPr>
        <p:spPr>
          <a:xfrm>
            <a:off x="573727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333006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column text">
    <p:bg>
      <p:bgPr>
        <a:solidFill>
          <a:srgbClr val="F0F0F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3193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1_One column text">
    <p:bg>
      <p:bgPr>
        <a:solidFill>
          <a:schemeClr val="bg1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6798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17F2457-9805-F1C2-BF51-38CB4F6783E3}"/>
              </a:ext>
            </a:extLst>
          </p:cNvPr>
          <p:cNvCxnSpPr/>
          <p:nvPr userDrawn="1"/>
        </p:nvCxnSpPr>
        <p:spPr>
          <a:xfrm>
            <a:off x="970671" y="4178105"/>
            <a:ext cx="10269415" cy="0"/>
          </a:xfrm>
          <a:prstGeom prst="line">
            <a:avLst/>
          </a:prstGeom>
          <a:ln w="5715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317;p38">
            <a:extLst>
              <a:ext uri="{FF2B5EF4-FFF2-40B4-BE49-F238E27FC236}">
                <a16:creationId xmlns:a16="http://schemas.microsoft.com/office/drawing/2014/main" id="{EAECC495-5EE0-34FA-CDDC-57A2F280FCE8}"/>
              </a:ext>
            </a:extLst>
          </p:cNvPr>
          <p:cNvGrpSpPr/>
          <p:nvPr userDrawn="1"/>
        </p:nvGrpSpPr>
        <p:grpSpPr>
          <a:xfrm>
            <a:off x="1669426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5" name="Google Shape;318;p38">
              <a:extLst>
                <a:ext uri="{FF2B5EF4-FFF2-40B4-BE49-F238E27FC236}">
                  <a16:creationId xmlns:a16="http://schemas.microsoft.com/office/drawing/2014/main" id="{CFF99171-4246-A47D-B154-F8BF6C3A8B2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DDC3D501-24C9-00F1-F7C6-F599F904644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17;p38">
            <a:extLst>
              <a:ext uri="{FF2B5EF4-FFF2-40B4-BE49-F238E27FC236}">
                <a16:creationId xmlns:a16="http://schemas.microsoft.com/office/drawing/2014/main" id="{523CC6E4-F5F0-4B40-0AB8-A1B6A7641217}"/>
              </a:ext>
            </a:extLst>
          </p:cNvPr>
          <p:cNvGrpSpPr/>
          <p:nvPr userDrawn="1"/>
        </p:nvGrpSpPr>
        <p:grpSpPr>
          <a:xfrm>
            <a:off x="3724345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3C35EE6F-4EAE-DF38-4D79-09761863B56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6;p38">
              <a:extLst>
                <a:ext uri="{FF2B5EF4-FFF2-40B4-BE49-F238E27FC236}">
                  <a16:creationId xmlns:a16="http://schemas.microsoft.com/office/drawing/2014/main" id="{E2D106F0-191D-CC43-DDD6-8F3CE456967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17;p38">
            <a:extLst>
              <a:ext uri="{FF2B5EF4-FFF2-40B4-BE49-F238E27FC236}">
                <a16:creationId xmlns:a16="http://schemas.microsoft.com/office/drawing/2014/main" id="{5E72989C-DE1F-133D-1C3F-843ED75FA2C4}"/>
              </a:ext>
            </a:extLst>
          </p:cNvPr>
          <p:cNvGrpSpPr/>
          <p:nvPr userDrawn="1"/>
        </p:nvGrpSpPr>
        <p:grpSpPr>
          <a:xfrm>
            <a:off x="5779264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1" name="Google Shape;318;p38">
              <a:extLst>
                <a:ext uri="{FF2B5EF4-FFF2-40B4-BE49-F238E27FC236}">
                  <a16:creationId xmlns:a16="http://schemas.microsoft.com/office/drawing/2014/main" id="{8B03EBA4-988D-F6B8-C254-333B9797A77F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6;p38">
              <a:extLst>
                <a:ext uri="{FF2B5EF4-FFF2-40B4-BE49-F238E27FC236}">
                  <a16:creationId xmlns:a16="http://schemas.microsoft.com/office/drawing/2014/main" id="{F0E51C7D-94E6-1764-A2D4-471DBC73B839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17;p38">
            <a:extLst>
              <a:ext uri="{FF2B5EF4-FFF2-40B4-BE49-F238E27FC236}">
                <a16:creationId xmlns:a16="http://schemas.microsoft.com/office/drawing/2014/main" id="{C6B2FA7B-6960-AF40-9EEE-53CFB6687FC4}"/>
              </a:ext>
            </a:extLst>
          </p:cNvPr>
          <p:cNvGrpSpPr/>
          <p:nvPr userDrawn="1"/>
        </p:nvGrpSpPr>
        <p:grpSpPr>
          <a:xfrm>
            <a:off x="783418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4" name="Google Shape;318;p38">
              <a:extLst>
                <a:ext uri="{FF2B5EF4-FFF2-40B4-BE49-F238E27FC236}">
                  <a16:creationId xmlns:a16="http://schemas.microsoft.com/office/drawing/2014/main" id="{EE4FFA7A-AB2E-7473-47CA-B9219BEC5DFE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6;p38">
              <a:extLst>
                <a:ext uri="{FF2B5EF4-FFF2-40B4-BE49-F238E27FC236}">
                  <a16:creationId xmlns:a16="http://schemas.microsoft.com/office/drawing/2014/main" id="{C511BEA7-239C-5388-1F84-944458D8FD5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17;p38">
            <a:extLst>
              <a:ext uri="{FF2B5EF4-FFF2-40B4-BE49-F238E27FC236}">
                <a16:creationId xmlns:a16="http://schemas.microsoft.com/office/drawing/2014/main" id="{78EBDEB6-7839-F5E3-DADE-F30CC4ACAF00}"/>
              </a:ext>
            </a:extLst>
          </p:cNvPr>
          <p:cNvGrpSpPr/>
          <p:nvPr userDrawn="1"/>
        </p:nvGrpSpPr>
        <p:grpSpPr>
          <a:xfrm>
            <a:off x="988910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7" name="Google Shape;318;p38">
              <a:extLst>
                <a:ext uri="{FF2B5EF4-FFF2-40B4-BE49-F238E27FC236}">
                  <a16:creationId xmlns:a16="http://schemas.microsoft.com/office/drawing/2014/main" id="{CAF115F6-FF84-C87A-99B1-AD256A8687DA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38">
              <a:extLst>
                <a:ext uri="{FF2B5EF4-FFF2-40B4-BE49-F238E27FC236}">
                  <a16:creationId xmlns:a16="http://schemas.microsoft.com/office/drawing/2014/main" id="{1A6EA80D-CCF1-425B-E9A5-7BD2C3B1FAC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CE92778-59AE-7ADF-567B-14D004BB4982}"/>
              </a:ext>
            </a:extLst>
          </p:cNvPr>
          <p:cNvSpPr/>
          <p:nvPr userDrawn="1"/>
        </p:nvSpPr>
        <p:spPr>
          <a:xfrm>
            <a:off x="1622989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1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C733CA4-E4F6-8F93-A0BA-4F84041B5F43}"/>
              </a:ext>
            </a:extLst>
          </p:cNvPr>
          <p:cNvSpPr/>
          <p:nvPr userDrawn="1"/>
        </p:nvSpPr>
        <p:spPr>
          <a:xfrm>
            <a:off x="984266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5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9D22CED-06DF-5902-049F-A34BCB8974A3}"/>
              </a:ext>
            </a:extLst>
          </p:cNvPr>
          <p:cNvSpPr/>
          <p:nvPr userDrawn="1"/>
        </p:nvSpPr>
        <p:spPr>
          <a:xfrm>
            <a:off x="3677908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2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B3F7EB8-34BB-7EEE-44E1-1E30608BD957}"/>
              </a:ext>
            </a:extLst>
          </p:cNvPr>
          <p:cNvSpPr/>
          <p:nvPr userDrawn="1"/>
        </p:nvSpPr>
        <p:spPr>
          <a:xfrm>
            <a:off x="5732827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3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C0D6863-25FA-8AD3-506D-187B85A6D4E2}"/>
              </a:ext>
            </a:extLst>
          </p:cNvPr>
          <p:cNvSpPr/>
          <p:nvPr userDrawn="1"/>
        </p:nvSpPr>
        <p:spPr>
          <a:xfrm>
            <a:off x="778774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4897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8A1E392-DDA0-5DA9-020E-3139753FF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866"/>
          <a:stretch/>
        </p:blipFill>
        <p:spPr>
          <a:xfrm>
            <a:off x="-1" y="2474653"/>
            <a:ext cx="1969477" cy="4383348"/>
          </a:xfrm>
          <a:prstGeom prst="rect">
            <a:avLst/>
          </a:prstGeom>
        </p:spPr>
      </p:pic>
      <p:sp>
        <p:nvSpPr>
          <p:cNvPr id="10" name="Google Shape;172;p24">
            <a:extLst>
              <a:ext uri="{FF2B5EF4-FFF2-40B4-BE49-F238E27FC236}">
                <a16:creationId xmlns:a16="http://schemas.microsoft.com/office/drawing/2014/main" id="{7E70A9D9-29F7-C2A5-A324-C3C47D67FB6C}"/>
              </a:ext>
            </a:extLst>
          </p:cNvPr>
          <p:cNvSpPr/>
          <p:nvPr userDrawn="1"/>
        </p:nvSpPr>
        <p:spPr>
          <a:xfrm rot="5400000">
            <a:off x="9575567" y="646198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762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FA4CC94-0273-819E-0DC0-50F143A63C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54343" y="1303017"/>
            <a:ext cx="10026751" cy="50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154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EB89D47-9611-99CB-C13D-198E33762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8" y="2918301"/>
            <a:ext cx="2116771" cy="2227348"/>
          </a:xfrm>
          <a:prstGeom prst="ellipse">
            <a:avLst/>
          </a:prstGeom>
          <a:noFill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302CC85-DC4D-D716-4C9B-B93682DAC1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56" y="177376"/>
            <a:ext cx="2116771" cy="2227348"/>
          </a:xfrm>
          <a:prstGeom prst="ellipse">
            <a:avLst/>
          </a:prstGeom>
          <a:noFill/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C9AB81BA-EC10-D24F-4D98-FB7956BBD605}"/>
              </a:ext>
            </a:extLst>
          </p:cNvPr>
          <p:cNvSpPr/>
          <p:nvPr userDrawn="1"/>
        </p:nvSpPr>
        <p:spPr>
          <a:xfrm>
            <a:off x="11695362" y="6000750"/>
            <a:ext cx="1068138" cy="131445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8688286-5ABD-8CE3-2FA0-0A642E61AC03}"/>
              </a:ext>
            </a:extLst>
          </p:cNvPr>
          <p:cNvGrpSpPr/>
          <p:nvPr userDrawn="1"/>
        </p:nvGrpSpPr>
        <p:grpSpPr>
          <a:xfrm>
            <a:off x="1039299" y="274264"/>
            <a:ext cx="3630147" cy="1654352"/>
            <a:chOff x="4343725" y="3409350"/>
            <a:chExt cx="3630147" cy="165435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1230AF3-6697-625D-457D-3A9984C5EB20}"/>
                </a:ext>
              </a:extLst>
            </p:cNvPr>
            <p:cNvSpPr txBox="1"/>
            <p:nvPr userDrawn="1"/>
          </p:nvSpPr>
          <p:spPr>
            <a:xfrm>
              <a:off x="4493771" y="3409350"/>
              <a:ext cx="33300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0" b="1" spc="300" dirty="0">
                  <a:latin typeface="Rawline Black" panose="00000A00000000000000" pitchFamily="2" charset="0"/>
                </a:rPr>
                <a:t>BRASIL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68A3976-3BED-D4A9-6F1B-859CF56E3F9D}"/>
                </a:ext>
              </a:extLst>
            </p:cNvPr>
            <p:cNvSpPr txBox="1"/>
            <p:nvPr userDrawn="1"/>
          </p:nvSpPr>
          <p:spPr>
            <a:xfrm>
              <a:off x="4343725" y="4149582"/>
              <a:ext cx="3630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spc="0" dirty="0">
                  <a:latin typeface="Rawline Black" panose="00000A00000000000000" pitchFamily="2" charset="0"/>
                </a:rPr>
                <a:t>SORRIDENTE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EFDDE6E-7DB0-DD28-8E17-86EB8D9FB663}"/>
                </a:ext>
              </a:extLst>
            </p:cNvPr>
            <p:cNvSpPr txBox="1"/>
            <p:nvPr userDrawn="1"/>
          </p:nvSpPr>
          <p:spPr>
            <a:xfrm>
              <a:off x="4343725" y="4602037"/>
              <a:ext cx="3630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spc="0" dirty="0">
                  <a:latin typeface="Rawline Light" panose="00000400000000000000" pitchFamily="2" charset="0"/>
                </a:rPr>
                <a:t>Saúde Bucal no SUS</a:t>
              </a:r>
            </a:p>
          </p:txBody>
        </p:sp>
      </p:grp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22DA09C-D32E-D5A1-EA96-1845E566A7DF}"/>
              </a:ext>
            </a:extLst>
          </p:cNvPr>
          <p:cNvSpPr/>
          <p:nvPr userDrawn="1"/>
        </p:nvSpPr>
        <p:spPr>
          <a:xfrm>
            <a:off x="0" y="0"/>
            <a:ext cx="947624" cy="1498105"/>
          </a:xfrm>
          <a:custGeom>
            <a:avLst/>
            <a:gdLst>
              <a:gd name="connsiteX0" fmla="*/ 0 w 947624"/>
              <a:gd name="connsiteY0" fmla="*/ 0 h 1498105"/>
              <a:gd name="connsiteX1" fmla="*/ 947624 w 947624"/>
              <a:gd name="connsiteY1" fmla="*/ 0 h 1498105"/>
              <a:gd name="connsiteX2" fmla="*/ 184301 w 947624"/>
              <a:gd name="connsiteY2" fmla="*/ 1498105 h 1498105"/>
              <a:gd name="connsiteX3" fmla="*/ 0 w 947624"/>
              <a:gd name="connsiteY3" fmla="*/ 1259730 h 1498105"/>
              <a:gd name="connsiteX4" fmla="*/ 0 w 947624"/>
              <a:gd name="connsiteY4" fmla="*/ 0 h 149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624" h="1498105">
                <a:moveTo>
                  <a:pt x="0" y="0"/>
                </a:moveTo>
                <a:lnTo>
                  <a:pt x="947624" y="0"/>
                </a:lnTo>
                <a:lnTo>
                  <a:pt x="184301" y="1498105"/>
                </a:lnTo>
                <a:lnTo>
                  <a:pt x="0" y="12597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F3E9F1-DE1F-61BC-E206-8B6C3C3453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67" y="0"/>
            <a:ext cx="2891970" cy="20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7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D0919E96-8A62-4E76-E7FA-7A7899380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4975" y="1323975"/>
            <a:ext cx="4210050" cy="4210050"/>
          </a:xfrm>
          <a:custGeom>
            <a:avLst/>
            <a:gdLst>
              <a:gd name="connsiteX0" fmla="*/ 2105025 w 4210050"/>
              <a:gd name="connsiteY0" fmla="*/ 0 h 4210050"/>
              <a:gd name="connsiteX1" fmla="*/ 4210050 w 4210050"/>
              <a:gd name="connsiteY1" fmla="*/ 2105025 h 4210050"/>
              <a:gd name="connsiteX2" fmla="*/ 2105025 w 4210050"/>
              <a:gd name="connsiteY2" fmla="*/ 4210050 h 4210050"/>
              <a:gd name="connsiteX3" fmla="*/ 0 w 4210050"/>
              <a:gd name="connsiteY3" fmla="*/ 2105025 h 4210050"/>
              <a:gd name="connsiteX4" fmla="*/ 2105025 w 4210050"/>
              <a:gd name="connsiteY4" fmla="*/ 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050" h="4210050">
                <a:moveTo>
                  <a:pt x="2105025" y="0"/>
                </a:moveTo>
                <a:cubicBezTo>
                  <a:pt x="3267598" y="0"/>
                  <a:pt x="4210050" y="942452"/>
                  <a:pt x="4210050" y="2105025"/>
                </a:cubicBezTo>
                <a:cubicBezTo>
                  <a:pt x="4210050" y="3267598"/>
                  <a:pt x="3267598" y="4210050"/>
                  <a:pt x="2105025" y="4210050"/>
                </a:cubicBezTo>
                <a:cubicBezTo>
                  <a:pt x="942452" y="4210050"/>
                  <a:pt x="0" y="3267598"/>
                  <a:pt x="0" y="2105025"/>
                </a:cubicBezTo>
                <a:cubicBezTo>
                  <a:pt x="0" y="942452"/>
                  <a:pt x="942452" y="0"/>
                  <a:pt x="21050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95115924-3622-3D0F-6271-AE0BD3ED3B51}"/>
              </a:ext>
            </a:extLst>
          </p:cNvPr>
          <p:cNvSpPr/>
          <p:nvPr userDrawn="1"/>
        </p:nvSpPr>
        <p:spPr>
          <a:xfrm>
            <a:off x="7505700" y="-19050"/>
            <a:ext cx="4686300" cy="6877050"/>
          </a:xfrm>
          <a:custGeom>
            <a:avLst/>
            <a:gdLst>
              <a:gd name="connsiteX0" fmla="*/ 1387392 w 4686300"/>
              <a:gd name="connsiteY0" fmla="*/ 0 h 6877050"/>
              <a:gd name="connsiteX1" fmla="*/ 4686300 w 4686300"/>
              <a:gd name="connsiteY1" fmla="*/ 19050 h 6877050"/>
              <a:gd name="connsiteX2" fmla="*/ 4686300 w 4686300"/>
              <a:gd name="connsiteY2" fmla="*/ 6877050 h 6877050"/>
              <a:gd name="connsiteX3" fmla="*/ 0 w 4686300"/>
              <a:gd name="connsiteY3" fmla="*/ 6877050 h 6877050"/>
              <a:gd name="connsiteX4" fmla="*/ 224807 w 4686300"/>
              <a:gd name="connsiteY4" fmla="*/ 5762722 h 6877050"/>
              <a:gd name="connsiteX5" fmla="*/ 277674 w 4686300"/>
              <a:gd name="connsiteY5" fmla="*/ 5760053 h 6877050"/>
              <a:gd name="connsiteX6" fmla="*/ 2381250 w 4686300"/>
              <a:gd name="connsiteY6" fmla="*/ 3429000 h 6877050"/>
              <a:gd name="connsiteX7" fmla="*/ 1154984 w 4686300"/>
              <a:gd name="connsiteY7" fmla="*/ 1368656 h 6877050"/>
              <a:gd name="connsiteX8" fmla="*/ 1115148 w 4686300"/>
              <a:gd name="connsiteY8" fmla="*/ 1349465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300" h="6877050">
                <a:moveTo>
                  <a:pt x="1387392" y="0"/>
                </a:moveTo>
                <a:lnTo>
                  <a:pt x="4686300" y="19050"/>
                </a:lnTo>
                <a:lnTo>
                  <a:pt x="4686300" y="6877050"/>
                </a:lnTo>
                <a:lnTo>
                  <a:pt x="0" y="6877050"/>
                </a:lnTo>
                <a:lnTo>
                  <a:pt x="224807" y="5762722"/>
                </a:lnTo>
                <a:lnTo>
                  <a:pt x="277674" y="5760053"/>
                </a:lnTo>
                <a:cubicBezTo>
                  <a:pt x="1459221" y="5640060"/>
                  <a:pt x="2381250" y="4642206"/>
                  <a:pt x="2381250" y="3429000"/>
                </a:cubicBezTo>
                <a:cubicBezTo>
                  <a:pt x="2381250" y="2539316"/>
                  <a:pt x="1885403" y="1765443"/>
                  <a:pt x="1154984" y="1368656"/>
                </a:cubicBezTo>
                <a:lnTo>
                  <a:pt x="1115148" y="1349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FF416146-E7FA-B149-6DB4-C6B90D009A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710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6522DD-859F-34AB-3F4D-2A2939A51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5944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9F6159FD-EAEC-63AC-73BA-37C6A0E38C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2178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8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6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85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EC4E027-9232-4563-5A3A-FF2FCADF3B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2" y="2222695"/>
            <a:ext cx="11966916" cy="4375053"/>
          </a:xfrm>
          <a:custGeom>
            <a:avLst/>
            <a:gdLst>
              <a:gd name="connsiteX0" fmla="*/ 579132 w 11966916"/>
              <a:gd name="connsiteY0" fmla="*/ 0 h 3474720"/>
              <a:gd name="connsiteX1" fmla="*/ 11966916 w 11966916"/>
              <a:gd name="connsiteY1" fmla="*/ 0 h 3474720"/>
              <a:gd name="connsiteX2" fmla="*/ 11966916 w 11966916"/>
              <a:gd name="connsiteY2" fmla="*/ 2895588 h 3474720"/>
              <a:gd name="connsiteX3" fmla="*/ 11387784 w 11966916"/>
              <a:gd name="connsiteY3" fmla="*/ 3474720 h 3474720"/>
              <a:gd name="connsiteX4" fmla="*/ 158869 w 11966916"/>
              <a:gd name="connsiteY4" fmla="*/ 3474720 h 3474720"/>
              <a:gd name="connsiteX5" fmla="*/ 0 w 11966916"/>
              <a:gd name="connsiteY5" fmla="*/ 1227090 h 3474720"/>
              <a:gd name="connsiteX6" fmla="*/ 0 w 11966916"/>
              <a:gd name="connsiteY6" fmla="*/ 579132 h 3474720"/>
              <a:gd name="connsiteX7" fmla="*/ 579132 w 11966916"/>
              <a:gd name="connsiteY7" fmla="*/ 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66916" h="3474720">
                <a:moveTo>
                  <a:pt x="579132" y="0"/>
                </a:moveTo>
                <a:lnTo>
                  <a:pt x="11966916" y="0"/>
                </a:lnTo>
                <a:lnTo>
                  <a:pt x="11966916" y="2895588"/>
                </a:lnTo>
                <a:cubicBezTo>
                  <a:pt x="11966916" y="3215434"/>
                  <a:pt x="11707630" y="3474720"/>
                  <a:pt x="11387784" y="3474720"/>
                </a:cubicBezTo>
                <a:lnTo>
                  <a:pt x="158869" y="3474720"/>
                </a:lnTo>
                <a:lnTo>
                  <a:pt x="0" y="1227090"/>
                </a:lnTo>
                <a:lnTo>
                  <a:pt x="0" y="579132"/>
                </a:lnTo>
                <a:cubicBezTo>
                  <a:pt x="0" y="259286"/>
                  <a:pt x="259286" y="0"/>
                  <a:pt x="579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0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FA97C80-85E7-AC88-0162-757C2FB2B85B}"/>
              </a:ext>
            </a:extLst>
          </p:cNvPr>
          <p:cNvSpPr/>
          <p:nvPr userDrawn="1"/>
        </p:nvSpPr>
        <p:spPr>
          <a:xfrm>
            <a:off x="7437120" y="1536895"/>
            <a:ext cx="4754880" cy="3784210"/>
          </a:xfrm>
          <a:prstGeom prst="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435DB02C-EB2D-E96D-4B0B-3D3EAF0ADB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82486" y="1716256"/>
            <a:ext cx="4609514" cy="378421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55C99B-4546-32B2-61D9-D0FC54051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306551"/>
            <a:ext cx="998806" cy="1050982"/>
          </a:xfrm>
          <a:prstGeom prst="ellipse">
            <a:avLst/>
          </a:prstGeom>
          <a:solidFill>
            <a:srgbClr val="000000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034E780-CB05-321C-748E-D7153535B858}"/>
              </a:ext>
            </a:extLst>
          </p:cNvPr>
          <p:cNvGrpSpPr/>
          <p:nvPr userDrawn="1"/>
        </p:nvGrpSpPr>
        <p:grpSpPr>
          <a:xfrm>
            <a:off x="9977824" y="5744311"/>
            <a:ext cx="1943052" cy="923331"/>
            <a:chOff x="9977824" y="5744311"/>
            <a:chExt cx="1943052" cy="923331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41330E9-EA56-E2BE-2E12-D0A4E4B95ABC}"/>
                </a:ext>
              </a:extLst>
            </p:cNvPr>
            <p:cNvSpPr txBox="1"/>
            <p:nvPr userDrawn="1"/>
          </p:nvSpPr>
          <p:spPr>
            <a:xfrm>
              <a:off x="10076300" y="5744311"/>
              <a:ext cx="17930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b="1" spc="300" dirty="0">
                  <a:solidFill>
                    <a:srgbClr val="E3D860"/>
                  </a:solidFill>
                  <a:latin typeface="Rawline Black" panose="00000A00000000000000" pitchFamily="2" charset="0"/>
                </a:rPr>
                <a:t>BRASIL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69B202B-E637-7472-201A-49370EEB35FC}"/>
                </a:ext>
              </a:extLst>
            </p:cNvPr>
            <p:cNvSpPr txBox="1"/>
            <p:nvPr userDrawn="1"/>
          </p:nvSpPr>
          <p:spPr>
            <a:xfrm>
              <a:off x="10118504" y="6159810"/>
              <a:ext cx="1633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b="1" spc="0" dirty="0">
                  <a:solidFill>
                    <a:srgbClr val="E3D860"/>
                  </a:solidFill>
                  <a:latin typeface="Rawline Black" panose="00000A00000000000000" pitchFamily="2" charset="0"/>
                </a:rPr>
                <a:t>SORRIDENTE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2104EA1-A0C6-F9E4-7EF3-BBB31F65BE86}"/>
                </a:ext>
              </a:extLst>
            </p:cNvPr>
            <p:cNvSpPr txBox="1"/>
            <p:nvPr userDrawn="1"/>
          </p:nvSpPr>
          <p:spPr>
            <a:xfrm>
              <a:off x="9977824" y="6390643"/>
              <a:ext cx="1943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spc="0" dirty="0">
                  <a:solidFill>
                    <a:srgbClr val="E3D860"/>
                  </a:solidFill>
                  <a:latin typeface="Rawline Light" panose="00000400000000000000" pitchFamily="2" charset="0"/>
                </a:rPr>
                <a:t>Saúde Bucal no SUS</a:t>
              </a:r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1051CA73-6306-9EED-0F64-B3E9107F24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941" y="5567243"/>
            <a:ext cx="1633563" cy="11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0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m com Legend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FA97C80-85E7-AC88-0162-757C2FB2B85B}"/>
              </a:ext>
            </a:extLst>
          </p:cNvPr>
          <p:cNvSpPr/>
          <p:nvPr userDrawn="1"/>
        </p:nvSpPr>
        <p:spPr>
          <a:xfrm>
            <a:off x="7437120" y="1536895"/>
            <a:ext cx="4754880" cy="3784210"/>
          </a:xfrm>
          <a:prstGeom prst="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435DB02C-EB2D-E96D-4B0B-3D3EAF0ADB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82486" y="1716256"/>
            <a:ext cx="4609514" cy="378421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55C99B-4546-32B2-61D9-D0FC54051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306551"/>
            <a:ext cx="998806" cy="1050982"/>
          </a:xfrm>
          <a:prstGeom prst="ellipse">
            <a:avLst/>
          </a:prstGeom>
          <a:solidFill>
            <a:srgbClr val="000000"/>
          </a:solidFill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785933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53C03F82-3E1F-992B-670B-F1A2D9DA5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186" y="674688"/>
            <a:ext cx="5576815" cy="5459412"/>
          </a:xfrm>
          <a:custGeom>
            <a:avLst/>
            <a:gdLst>
              <a:gd name="connsiteX0" fmla="*/ 463618 w 5576815"/>
              <a:gd name="connsiteY0" fmla="*/ 0 h 5459412"/>
              <a:gd name="connsiteX1" fmla="*/ 5576815 w 5576815"/>
              <a:gd name="connsiteY1" fmla="*/ 0 h 5459412"/>
              <a:gd name="connsiteX2" fmla="*/ 5576815 w 5576815"/>
              <a:gd name="connsiteY2" fmla="*/ 4871435 h 5459412"/>
              <a:gd name="connsiteX3" fmla="*/ 5418073 w 5576815"/>
              <a:gd name="connsiteY3" fmla="*/ 5391121 h 5459412"/>
              <a:gd name="connsiteX4" fmla="*/ 5361728 w 5576815"/>
              <a:gd name="connsiteY4" fmla="*/ 5459412 h 5459412"/>
              <a:gd name="connsiteX5" fmla="*/ 0 w 5576815"/>
              <a:gd name="connsiteY5" fmla="*/ 5459412 h 5459412"/>
              <a:gd name="connsiteX6" fmla="*/ 0 w 5576815"/>
              <a:gd name="connsiteY6" fmla="*/ 803440 h 5459412"/>
              <a:gd name="connsiteX7" fmla="*/ 409803 w 5576815"/>
              <a:gd name="connsiteY7" fmla="*/ 32694 h 5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6815" h="5459412">
                <a:moveTo>
                  <a:pt x="463618" y="0"/>
                </a:moveTo>
                <a:lnTo>
                  <a:pt x="5576815" y="0"/>
                </a:lnTo>
                <a:lnTo>
                  <a:pt x="5576815" y="4871435"/>
                </a:lnTo>
                <a:cubicBezTo>
                  <a:pt x="5576815" y="5063938"/>
                  <a:pt x="5518295" y="5242774"/>
                  <a:pt x="5418073" y="5391121"/>
                </a:cubicBezTo>
                <a:lnTo>
                  <a:pt x="5361728" y="5459412"/>
                </a:lnTo>
                <a:lnTo>
                  <a:pt x="0" y="5459412"/>
                </a:lnTo>
                <a:lnTo>
                  <a:pt x="0" y="803440"/>
                </a:lnTo>
                <a:cubicBezTo>
                  <a:pt x="0" y="482601"/>
                  <a:pt x="162557" y="199730"/>
                  <a:pt x="409803" y="32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318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0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0" r:id="rId4"/>
    <p:sldLayoutId id="2147483678" r:id="rId5"/>
    <p:sldLayoutId id="2147483655" r:id="rId6"/>
    <p:sldLayoutId id="2147483657" r:id="rId7"/>
    <p:sldLayoutId id="2147483680" r:id="rId8"/>
    <p:sldLayoutId id="2147483664" r:id="rId9"/>
    <p:sldLayoutId id="2147483677" r:id="rId10"/>
    <p:sldLayoutId id="2147483665" r:id="rId11"/>
    <p:sldLayoutId id="2147483676" r:id="rId12"/>
    <p:sldLayoutId id="2147483666" r:id="rId13"/>
    <p:sldLayoutId id="2147483675" r:id="rId14"/>
    <p:sldLayoutId id="2147483679" r:id="rId15"/>
    <p:sldLayoutId id="2147483668" r:id="rId16"/>
    <p:sldLayoutId id="214748366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2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7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svg"/><Relationship Id="rId7" Type="http://schemas.openxmlformats.org/officeDocument/2006/relationships/image" Target="../media/image46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sv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3C947D2F-8B48-C2C9-4DA7-FE4C1A0B3BD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r="15949"/>
          <a:stretch>
            <a:fillRect/>
          </a:stretch>
        </p:blipFill>
        <p:spPr/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752A6F96-6BB1-583C-2FC8-436D188A276F}"/>
              </a:ext>
            </a:extLst>
          </p:cNvPr>
          <p:cNvSpPr/>
          <p:nvPr/>
        </p:nvSpPr>
        <p:spPr>
          <a:xfrm>
            <a:off x="379244" y="618415"/>
            <a:ext cx="6095026" cy="5634672"/>
          </a:xfrm>
          <a:prstGeom prst="round2Diag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44B5D6-B051-D83A-F3B6-917C2C83A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2"/>
          <a:stretch/>
        </p:blipFill>
        <p:spPr>
          <a:xfrm>
            <a:off x="0" y="323056"/>
            <a:ext cx="4754880" cy="725487"/>
          </a:xfrm>
          <a:prstGeom prst="rect">
            <a:avLst/>
          </a:prstGeom>
        </p:spPr>
      </p:pic>
      <p:sp>
        <p:nvSpPr>
          <p:cNvPr id="8" name="Google Shape;188;p28">
            <a:extLst>
              <a:ext uri="{FF2B5EF4-FFF2-40B4-BE49-F238E27FC236}">
                <a16:creationId xmlns:a16="http://schemas.microsoft.com/office/drawing/2014/main" id="{A95DE0AA-152F-0066-A199-11D2CBEBB1E9}"/>
              </a:ext>
            </a:extLst>
          </p:cNvPr>
          <p:cNvSpPr txBox="1">
            <a:spLocks/>
          </p:cNvSpPr>
          <p:nvPr/>
        </p:nvSpPr>
        <p:spPr>
          <a:xfrm>
            <a:off x="1588538" y="1785338"/>
            <a:ext cx="9102907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E3D860"/>
                </a:solidFill>
                <a:latin typeface="+mn-lt"/>
              </a:rPr>
              <a:t>Outros Problemas Importantes</a:t>
            </a:r>
            <a:r>
              <a:rPr lang="en-US" dirty="0">
                <a:solidFill>
                  <a:srgbClr val="E3D860"/>
                </a:solidFill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de Saúde Mental  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10D0E98-E97D-7AA7-DC94-6DE3BB0FCB41}"/>
              </a:ext>
            </a:extLst>
          </p:cNvPr>
          <p:cNvGrpSpPr/>
          <p:nvPr/>
        </p:nvGrpSpPr>
        <p:grpSpPr>
          <a:xfrm>
            <a:off x="8566645" y="323055"/>
            <a:ext cx="1854996" cy="1367477"/>
            <a:chOff x="1391094" y="4669224"/>
            <a:chExt cx="2271434" cy="171436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1D1227A-79F4-5CD5-6E74-5AA0DD994841}"/>
                </a:ext>
              </a:extLst>
            </p:cNvPr>
            <p:cNvSpPr txBox="1"/>
            <p:nvPr/>
          </p:nvSpPr>
          <p:spPr>
            <a:xfrm>
              <a:off x="1391094" y="5573302"/>
              <a:ext cx="2271434" cy="810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F00"/>
                  </a:solidFill>
                </a:rPr>
                <a:t>Granja – Ceará</a:t>
              </a:r>
            </a:p>
            <a:p>
              <a:pPr algn="ctr"/>
              <a:r>
                <a:rPr lang="pt-BR" dirty="0">
                  <a:solidFill>
                    <a:srgbClr val="FFCF00"/>
                  </a:solidFill>
                </a:rPr>
                <a:t>2023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F7B7909-2EA1-8FB9-A3F0-05F16FCB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13" y="4669224"/>
              <a:ext cx="859195" cy="904078"/>
            </a:xfrm>
            <a:prstGeom prst="ellipse">
              <a:avLst/>
            </a:prstGeom>
          </p:spPr>
        </p:pic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7015A0E1-3404-26D9-745A-6A4F8D002589}"/>
              </a:ext>
            </a:extLst>
          </p:cNvPr>
          <p:cNvSpPr txBox="1"/>
          <p:nvPr/>
        </p:nvSpPr>
        <p:spPr>
          <a:xfrm>
            <a:off x="7815391" y="5189120"/>
            <a:ext cx="362952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dirty="0">
                <a:solidFill>
                  <a:srgbClr val="E3D860"/>
                </a:solidFill>
              </a:rPr>
              <a:t>Márcio Carvalho Fontenele</a:t>
            </a:r>
          </a:p>
          <a:p>
            <a:pPr algn="ctr"/>
            <a:r>
              <a:rPr lang="pt-BR" dirty="0"/>
              <a:t>Facilitador</a:t>
            </a:r>
          </a:p>
        </p:txBody>
      </p:sp>
    </p:spTree>
    <p:extLst>
      <p:ext uri="{BB962C8B-B14F-4D97-AF65-F5344CB8AC3E}">
        <p14:creationId xmlns:p14="http://schemas.microsoft.com/office/powerpoint/2010/main" val="2504332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Agrupar 46">
            <a:extLst>
              <a:ext uri="{FF2B5EF4-FFF2-40B4-BE49-F238E27FC236}">
                <a16:creationId xmlns:a16="http://schemas.microsoft.com/office/drawing/2014/main" id="{8F5FE244-9D93-0DE3-6500-5C87EB31B477}"/>
              </a:ext>
            </a:extLst>
          </p:cNvPr>
          <p:cNvGrpSpPr/>
          <p:nvPr/>
        </p:nvGrpSpPr>
        <p:grpSpPr>
          <a:xfrm>
            <a:off x="759655" y="1724310"/>
            <a:ext cx="5296486" cy="2678878"/>
            <a:chOff x="759655" y="1724310"/>
            <a:chExt cx="5296486" cy="2678878"/>
          </a:xfrm>
        </p:grpSpPr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33BEDF52-AFF5-9BC7-FA8A-2C37A4662EC2}"/>
                </a:ext>
              </a:extLst>
            </p:cNvPr>
            <p:cNvGrpSpPr/>
            <p:nvPr/>
          </p:nvGrpSpPr>
          <p:grpSpPr>
            <a:xfrm>
              <a:off x="3746236" y="2648752"/>
              <a:ext cx="1054800" cy="1054800"/>
              <a:chOff x="8088928" y="3554286"/>
              <a:chExt cx="1054800" cy="1054800"/>
            </a:xfrm>
          </p:grpSpPr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8A02B86A-28FA-AEB8-5221-B179A9DE790B}"/>
                  </a:ext>
                </a:extLst>
              </p:cNvPr>
              <p:cNvSpPr/>
              <p:nvPr/>
            </p:nvSpPr>
            <p:spPr>
              <a:xfrm>
                <a:off x="8088928" y="3554286"/>
                <a:ext cx="1054800" cy="1054800"/>
              </a:xfrm>
              <a:prstGeom prst="ellipse">
                <a:avLst/>
              </a:prstGeom>
              <a:solidFill>
                <a:srgbClr val="E3E4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3EEF707-23D2-3C36-8FF8-CA45032D5E8A}"/>
                  </a:ext>
                </a:extLst>
              </p:cNvPr>
              <p:cNvSpPr txBox="1"/>
              <p:nvPr/>
            </p:nvSpPr>
            <p:spPr>
              <a:xfrm>
                <a:off x="8088928" y="3938990"/>
                <a:ext cx="10278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latin typeface="+mj-lt"/>
                  </a:rPr>
                  <a:t>NÃO</a:t>
                </a:r>
              </a:p>
            </p:txBody>
          </p:sp>
        </p:grp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05CC1AFA-87A1-02C2-692E-6770A19D7B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7097" y="1724310"/>
              <a:ext cx="1699044" cy="915576"/>
            </a:xfrm>
            <a:prstGeom prst="line">
              <a:avLst/>
            </a:prstGeom>
            <a:ln w="76200">
              <a:solidFill>
                <a:srgbClr val="E3E4E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: Angulado 21">
              <a:extLst>
                <a:ext uri="{FF2B5EF4-FFF2-40B4-BE49-F238E27FC236}">
                  <a16:creationId xmlns:a16="http://schemas.microsoft.com/office/drawing/2014/main" id="{8E989842-5F38-7C39-2C34-8465BBF8C2D2}"/>
                </a:ext>
              </a:extLst>
            </p:cNvPr>
            <p:cNvCxnSpPr>
              <a:cxnSpLocks/>
              <a:stCxn id="30" idx="1"/>
              <a:endCxn id="24" idx="3"/>
            </p:cNvCxnSpPr>
            <p:nvPr/>
          </p:nvCxnSpPr>
          <p:spPr>
            <a:xfrm rot="10800000" flipV="1">
              <a:off x="3020322" y="3218122"/>
              <a:ext cx="725915" cy="732620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3E4E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D436C5D6-2232-FE22-B951-3EF034076645}"/>
                </a:ext>
              </a:extLst>
            </p:cNvPr>
            <p:cNvSpPr/>
            <p:nvPr/>
          </p:nvSpPr>
          <p:spPr>
            <a:xfrm>
              <a:off x="759655" y="3498296"/>
              <a:ext cx="2260666" cy="904892"/>
            </a:xfrm>
            <a:prstGeom prst="roundRect">
              <a:avLst/>
            </a:prstGeom>
            <a:noFill/>
            <a:ln>
              <a:solidFill>
                <a:srgbClr val="E3E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rgbClr val="E3E4E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Não é necessário tratamento</a:t>
              </a:r>
            </a:p>
          </p:txBody>
        </p:sp>
      </p:grp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4B45DDBA-0BD1-AA6F-6F58-A493D8F8821C}"/>
              </a:ext>
            </a:extLst>
          </p:cNvPr>
          <p:cNvGrpSpPr/>
          <p:nvPr/>
        </p:nvGrpSpPr>
        <p:grpSpPr>
          <a:xfrm>
            <a:off x="6056141" y="1724310"/>
            <a:ext cx="3011400" cy="1935474"/>
            <a:chOff x="6056141" y="1724310"/>
            <a:chExt cx="3011400" cy="1935474"/>
          </a:xfrm>
        </p:grpSpPr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6134A71B-E485-84B9-C6AF-606D316B0EE3}"/>
                </a:ext>
              </a:extLst>
            </p:cNvPr>
            <p:cNvGrpSpPr/>
            <p:nvPr/>
          </p:nvGrpSpPr>
          <p:grpSpPr>
            <a:xfrm>
              <a:off x="7658679" y="2605575"/>
              <a:ext cx="1408862" cy="1054209"/>
              <a:chOff x="3596395" y="3554286"/>
              <a:chExt cx="1408862" cy="1054209"/>
            </a:xfrm>
          </p:grpSpPr>
          <p:sp>
            <p:nvSpPr>
              <p:cNvPr id="32" name="Losango 31">
                <a:extLst>
                  <a:ext uri="{FF2B5EF4-FFF2-40B4-BE49-F238E27FC236}">
                    <a16:creationId xmlns:a16="http://schemas.microsoft.com/office/drawing/2014/main" id="{A1F446B5-4A94-64F7-CD5F-A460E9C9B46D}"/>
                  </a:ext>
                </a:extLst>
              </p:cNvPr>
              <p:cNvSpPr/>
              <p:nvPr/>
            </p:nvSpPr>
            <p:spPr>
              <a:xfrm>
                <a:off x="3596395" y="3554286"/>
                <a:ext cx="1408862" cy="1054209"/>
              </a:xfrm>
              <a:prstGeom prst="diamond">
                <a:avLst/>
              </a:prstGeom>
              <a:solidFill>
                <a:srgbClr val="E3D8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56DE9D9D-B0D4-3A93-6253-7364B4D48CEE}"/>
                  </a:ext>
                </a:extLst>
              </p:cNvPr>
              <p:cNvSpPr txBox="1"/>
              <p:nvPr/>
            </p:nvSpPr>
            <p:spPr>
              <a:xfrm>
                <a:off x="3786908" y="3938694"/>
                <a:ext cx="1027836" cy="285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latin typeface="+mj-lt"/>
                  </a:rPr>
                  <a:t>SIM</a:t>
                </a:r>
              </a:p>
            </p:txBody>
          </p:sp>
        </p:grp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5CE2BA81-EA1E-D681-AEBF-19A15BEA0263}"/>
                </a:ext>
              </a:extLst>
            </p:cNvPr>
            <p:cNvCxnSpPr>
              <a:cxnSpLocks/>
            </p:cNvCxnSpPr>
            <p:nvPr/>
          </p:nvCxnSpPr>
          <p:spPr>
            <a:xfrm>
              <a:off x="6056141" y="1724310"/>
              <a:ext cx="2306969" cy="915576"/>
            </a:xfrm>
            <a:prstGeom prst="line">
              <a:avLst/>
            </a:prstGeom>
            <a:ln w="76200">
              <a:solidFill>
                <a:srgbClr val="E3D8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DF8983C-D3BD-1F53-B7BC-0CFF34356140}"/>
              </a:ext>
            </a:extLst>
          </p:cNvPr>
          <p:cNvCxnSpPr>
            <a:cxnSpLocks/>
          </p:cNvCxnSpPr>
          <p:nvPr/>
        </p:nvCxnSpPr>
        <p:spPr>
          <a:xfrm>
            <a:off x="-3224922" y="3166990"/>
            <a:ext cx="4223726" cy="0"/>
          </a:xfrm>
          <a:prstGeom prst="line">
            <a:avLst/>
          </a:prstGeom>
          <a:ln w="76200">
            <a:solidFill>
              <a:srgbClr val="E3E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F8A61AA-52B0-717D-4B6F-BDF4A8CD9521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998804" y="1423188"/>
            <a:ext cx="780533" cy="1743802"/>
          </a:xfrm>
          <a:prstGeom prst="line">
            <a:avLst/>
          </a:prstGeom>
          <a:ln w="76200">
            <a:solidFill>
              <a:srgbClr val="E3E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70C93F43-D93A-EF4B-8C95-723FE6CD98DF}"/>
              </a:ext>
            </a:extLst>
          </p:cNvPr>
          <p:cNvGrpSpPr/>
          <p:nvPr/>
        </p:nvGrpSpPr>
        <p:grpSpPr>
          <a:xfrm>
            <a:off x="1779337" y="169828"/>
            <a:ext cx="9791602" cy="2041603"/>
            <a:chOff x="1779337" y="169828"/>
            <a:chExt cx="9791602" cy="2041603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620706D8-3217-42A4-B910-FEC0D4819039}"/>
                </a:ext>
              </a:extLst>
            </p:cNvPr>
            <p:cNvSpPr/>
            <p:nvPr/>
          </p:nvSpPr>
          <p:spPr>
            <a:xfrm>
              <a:off x="5722034" y="169828"/>
              <a:ext cx="668215" cy="668215"/>
            </a:xfrm>
            <a:prstGeom prst="ellipse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  <a:latin typeface="+mj-lt"/>
                </a:rPr>
                <a:t>3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EF8FEA17-5F3C-1E87-E7EA-39231C18D627}"/>
                </a:ext>
              </a:extLst>
            </p:cNvPr>
            <p:cNvSpPr/>
            <p:nvPr/>
          </p:nvSpPr>
          <p:spPr>
            <a:xfrm>
              <a:off x="1779337" y="838043"/>
              <a:ext cx="8553608" cy="1170290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36A1C31-ACDA-211A-1ACF-979CDA8ABC72}"/>
                </a:ext>
              </a:extLst>
            </p:cNvPr>
            <p:cNvSpPr txBox="1"/>
            <p:nvPr/>
          </p:nvSpPr>
          <p:spPr>
            <a:xfrm>
              <a:off x="1842368" y="887992"/>
              <a:ext cx="831931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latin typeface="+mj-lt"/>
                </a:rPr>
                <a:t>A pessoa está buscando ajuda para aliviar os sintomas ou tem considerável dificuldade com o funcionamento diário por causa dos sintomas?</a:t>
              </a:r>
            </a:p>
            <a:p>
              <a:pPr algn="ctr"/>
              <a:endParaRPr lang="pt-BR" sz="2000" dirty="0">
                <a:latin typeface="+mj-lt"/>
              </a:endParaRP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E3C5D6CA-72F4-A5C5-EE75-0682667170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3813" y="826326"/>
              <a:ext cx="1067126" cy="1067126"/>
            </a:xfrm>
            <a:prstGeom prst="rect">
              <a:avLst/>
            </a:prstGeom>
          </p:spPr>
        </p:pic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833F0310-0302-D4C3-1E92-EF8E854C8A22}"/>
              </a:ext>
            </a:extLst>
          </p:cNvPr>
          <p:cNvGrpSpPr/>
          <p:nvPr/>
        </p:nvGrpSpPr>
        <p:grpSpPr>
          <a:xfrm>
            <a:off x="3929116" y="3132679"/>
            <a:ext cx="4616874" cy="4084047"/>
            <a:chOff x="3929116" y="3132679"/>
            <a:chExt cx="4616874" cy="4084047"/>
          </a:xfrm>
        </p:grpSpPr>
        <p:sp>
          <p:nvSpPr>
            <p:cNvPr id="40" name="Retângulo: Cantos Arredondados 39">
              <a:extLst>
                <a:ext uri="{FF2B5EF4-FFF2-40B4-BE49-F238E27FC236}">
                  <a16:creationId xmlns:a16="http://schemas.microsoft.com/office/drawing/2014/main" id="{684A179A-816B-18BB-6837-69C45C2FFDEE}"/>
                </a:ext>
              </a:extLst>
            </p:cNvPr>
            <p:cNvSpPr/>
            <p:nvPr/>
          </p:nvSpPr>
          <p:spPr>
            <a:xfrm>
              <a:off x="3929116" y="4218115"/>
              <a:ext cx="4616874" cy="942535"/>
            </a:xfrm>
            <a:prstGeom prst="roundRect">
              <a:avLst/>
            </a:prstGeom>
            <a:noFill/>
            <a:ln>
              <a:solidFill>
                <a:srgbClr val="E3D8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rgbClr val="E3D8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É provável que seja </a:t>
              </a:r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OUTRO PROBLEMA</a:t>
              </a:r>
            </a:p>
            <a:p>
              <a:pPr algn="ctr"/>
              <a:r>
                <a:rPr lang="pt-BR" b="1" dirty="0">
                  <a:ln w="0"/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IMPORTANTE DE SAÚDE MENTAL</a:t>
              </a:r>
            </a:p>
          </p:txBody>
        </p:sp>
        <p:cxnSp>
          <p:nvCxnSpPr>
            <p:cNvPr id="41" name="Conector: Angulado 40">
              <a:extLst>
                <a:ext uri="{FF2B5EF4-FFF2-40B4-BE49-F238E27FC236}">
                  <a16:creationId xmlns:a16="http://schemas.microsoft.com/office/drawing/2014/main" id="{A51808D7-9297-744C-0C02-E9DABC2CBC38}"/>
                </a:ext>
              </a:extLst>
            </p:cNvPr>
            <p:cNvCxnSpPr>
              <a:cxnSpLocks/>
              <a:stCxn id="32" idx="1"/>
              <a:endCxn id="40" idx="0"/>
            </p:cNvCxnSpPr>
            <p:nvPr/>
          </p:nvCxnSpPr>
          <p:spPr>
            <a:xfrm rot="10800000" flipV="1">
              <a:off x="6237553" y="3132679"/>
              <a:ext cx="1421126" cy="1085435"/>
            </a:xfrm>
            <a:prstGeom prst="bentConnector2">
              <a:avLst/>
            </a:prstGeom>
            <a:ln w="57150">
              <a:solidFill>
                <a:srgbClr val="E3D8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2141FD36-B8F9-DCF4-6891-388657A87E63}"/>
                </a:ext>
              </a:extLst>
            </p:cNvPr>
            <p:cNvCxnSpPr>
              <a:cxnSpLocks/>
              <a:stCxn id="40" idx="2"/>
            </p:cNvCxnSpPr>
            <p:nvPr/>
          </p:nvCxnSpPr>
          <p:spPr>
            <a:xfrm flipH="1">
              <a:off x="6237552" y="5160650"/>
              <a:ext cx="1" cy="2056076"/>
            </a:xfrm>
            <a:prstGeom prst="line">
              <a:avLst/>
            </a:prstGeom>
            <a:ln w="76200">
              <a:solidFill>
                <a:srgbClr val="E3D8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68394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2141FD36-B8F9-DCF4-6891-388657A87E63}"/>
              </a:ext>
            </a:extLst>
          </p:cNvPr>
          <p:cNvCxnSpPr>
            <a:cxnSpLocks/>
          </p:cNvCxnSpPr>
          <p:nvPr/>
        </p:nvCxnSpPr>
        <p:spPr>
          <a:xfrm flipH="1">
            <a:off x="6237552" y="-719648"/>
            <a:ext cx="1" cy="2056076"/>
          </a:xfrm>
          <a:prstGeom prst="line">
            <a:avLst/>
          </a:prstGeom>
          <a:ln w="76200">
            <a:solidFill>
              <a:srgbClr val="E3D8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DD3F28D-75E8-BCA8-4919-8F8D0CAB82A6}"/>
              </a:ext>
            </a:extLst>
          </p:cNvPr>
          <p:cNvGrpSpPr/>
          <p:nvPr/>
        </p:nvGrpSpPr>
        <p:grpSpPr>
          <a:xfrm>
            <a:off x="498821" y="1336428"/>
            <a:ext cx="10002541" cy="2041603"/>
            <a:chOff x="498821" y="1336428"/>
            <a:chExt cx="10002541" cy="2041603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620706D8-3217-42A4-B910-FEC0D4819039}"/>
                </a:ext>
              </a:extLst>
            </p:cNvPr>
            <p:cNvSpPr/>
            <p:nvPr/>
          </p:nvSpPr>
          <p:spPr>
            <a:xfrm>
              <a:off x="5890451" y="1336428"/>
              <a:ext cx="668215" cy="668215"/>
            </a:xfrm>
            <a:prstGeom prst="ellipse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  <a:latin typeface="+mj-lt"/>
                </a:rPr>
                <a:t>4</a:t>
              </a:r>
            </a:p>
          </p:txBody>
        </p:sp>
        <p:sp>
          <p:nvSpPr>
            <p:cNvPr id="15" name="Retângulo: Cantos Arredondados 14">
              <a:extLst>
                <a:ext uri="{FF2B5EF4-FFF2-40B4-BE49-F238E27FC236}">
                  <a16:creationId xmlns:a16="http://schemas.microsoft.com/office/drawing/2014/main" id="{EF8FEA17-5F3C-1E87-E7EA-39231C18D627}"/>
                </a:ext>
              </a:extLst>
            </p:cNvPr>
            <p:cNvSpPr/>
            <p:nvPr/>
          </p:nvSpPr>
          <p:spPr>
            <a:xfrm>
              <a:off x="1947754" y="2004643"/>
              <a:ext cx="8553608" cy="1170290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036A1C31-ACDA-211A-1ACF-979CDA8ABC72}"/>
                </a:ext>
              </a:extLst>
            </p:cNvPr>
            <p:cNvSpPr txBox="1"/>
            <p:nvPr/>
          </p:nvSpPr>
          <p:spPr>
            <a:xfrm>
              <a:off x="2010785" y="2054592"/>
              <a:ext cx="831931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latin typeface="+mj-lt"/>
                </a:rPr>
                <a:t>A pessoa foi exposta a estressores extremos?</a:t>
              </a:r>
            </a:p>
            <a:p>
              <a:pPr algn="ctr"/>
              <a:r>
                <a:rPr lang="pt-BR" sz="2000" dirty="0">
                  <a:latin typeface="+mj-lt"/>
                </a:rPr>
                <a:t>(por exemplo, violência física ou sexual, acidentes</a:t>
              </a:r>
            </a:p>
            <a:p>
              <a:pPr algn="ctr"/>
              <a:r>
                <a:rPr lang="pt-BR" sz="2000" dirty="0">
                  <a:latin typeface="+mj-lt"/>
                </a:rPr>
                <a:t>graves, luto ou outras perdas importantes)</a:t>
              </a:r>
            </a:p>
            <a:p>
              <a:pPr algn="ctr"/>
              <a:endParaRPr lang="pt-BR" sz="2000" dirty="0">
                <a:latin typeface="+mj-lt"/>
              </a:endParaRPr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7990CEC-F05C-DA6C-1BF0-AA873A4C30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821" y="1885241"/>
              <a:ext cx="1305974" cy="1305974"/>
            </a:xfrm>
            <a:prstGeom prst="rect">
              <a:avLst/>
            </a:prstGeom>
          </p:spPr>
        </p:pic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29CF450-1382-D160-AF2E-FF441CABB1AA}"/>
              </a:ext>
            </a:extLst>
          </p:cNvPr>
          <p:cNvGrpSpPr/>
          <p:nvPr/>
        </p:nvGrpSpPr>
        <p:grpSpPr>
          <a:xfrm>
            <a:off x="674462" y="3174933"/>
            <a:ext cx="5495982" cy="2259105"/>
            <a:chOff x="674462" y="3174933"/>
            <a:chExt cx="5495982" cy="2259105"/>
          </a:xfrm>
        </p:grpSpPr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97F1A6B1-5E8E-6A76-8886-4B0C61B396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84542" y="3174933"/>
              <a:ext cx="1485902" cy="885786"/>
            </a:xfrm>
            <a:prstGeom prst="line">
              <a:avLst/>
            </a:prstGeom>
            <a:ln w="76200">
              <a:solidFill>
                <a:srgbClr val="E3E4E4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Agrupar 22">
              <a:extLst>
                <a:ext uri="{FF2B5EF4-FFF2-40B4-BE49-F238E27FC236}">
                  <a16:creationId xmlns:a16="http://schemas.microsoft.com/office/drawing/2014/main" id="{33BEDF52-AFF5-9BC7-FA8A-2C37A4662EC2}"/>
                </a:ext>
              </a:extLst>
            </p:cNvPr>
            <p:cNvGrpSpPr/>
            <p:nvPr/>
          </p:nvGrpSpPr>
          <p:grpSpPr>
            <a:xfrm>
              <a:off x="3929114" y="3843148"/>
              <a:ext cx="1054800" cy="1054800"/>
              <a:chOff x="8088928" y="3554286"/>
              <a:chExt cx="1054800" cy="1054800"/>
            </a:xfrm>
          </p:grpSpPr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8A02B86A-28FA-AEB8-5221-B179A9DE790B}"/>
                  </a:ext>
                </a:extLst>
              </p:cNvPr>
              <p:cNvSpPr/>
              <p:nvPr/>
            </p:nvSpPr>
            <p:spPr>
              <a:xfrm>
                <a:off x="8088928" y="3554286"/>
                <a:ext cx="1054800" cy="1054800"/>
              </a:xfrm>
              <a:prstGeom prst="ellipse">
                <a:avLst/>
              </a:prstGeom>
              <a:solidFill>
                <a:srgbClr val="E3E4E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93EEF707-23D2-3C36-8FF8-CA45032D5E8A}"/>
                  </a:ext>
                </a:extLst>
              </p:cNvPr>
              <p:cNvSpPr txBox="1"/>
              <p:nvPr/>
            </p:nvSpPr>
            <p:spPr>
              <a:xfrm>
                <a:off x="8088928" y="3938990"/>
                <a:ext cx="10278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latin typeface="+mj-lt"/>
                  </a:rPr>
                  <a:t>NÃO</a:t>
                </a:r>
              </a:p>
            </p:txBody>
          </p:sp>
        </p:grpSp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496F2A2D-C9FA-339E-1C08-CEC2BFF90093}"/>
                </a:ext>
              </a:extLst>
            </p:cNvPr>
            <p:cNvSpPr/>
            <p:nvPr/>
          </p:nvSpPr>
          <p:spPr>
            <a:xfrm>
              <a:off x="674462" y="4981592"/>
              <a:ext cx="2260666" cy="452446"/>
            </a:xfrm>
            <a:prstGeom prst="roundRect">
              <a:avLst/>
            </a:prstGeom>
            <a:noFill/>
            <a:ln>
              <a:solidFill>
                <a:srgbClr val="E3E4E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rgbClr val="E3E4E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PROTOCOLO 1</a:t>
              </a:r>
            </a:p>
          </p:txBody>
        </p:sp>
        <p:cxnSp>
          <p:nvCxnSpPr>
            <p:cNvPr id="26" name="Conector: Angulado 25">
              <a:extLst>
                <a:ext uri="{FF2B5EF4-FFF2-40B4-BE49-F238E27FC236}">
                  <a16:creationId xmlns:a16="http://schemas.microsoft.com/office/drawing/2014/main" id="{3AF82EB5-F2DC-02FB-15C4-E7BFE3BF2D3F}"/>
                </a:ext>
              </a:extLst>
            </p:cNvPr>
            <p:cNvCxnSpPr>
              <a:cxnSpLocks/>
              <a:stCxn id="30" idx="1"/>
              <a:endCxn id="21" idx="3"/>
            </p:cNvCxnSpPr>
            <p:nvPr/>
          </p:nvCxnSpPr>
          <p:spPr>
            <a:xfrm rot="10800000" flipV="1">
              <a:off x="2935128" y="4412517"/>
              <a:ext cx="993986" cy="795297"/>
            </a:xfrm>
            <a:prstGeom prst="bentConnector3">
              <a:avLst>
                <a:gd name="adj1" fmla="val 50000"/>
              </a:avLst>
            </a:prstGeom>
            <a:ln w="57150">
              <a:solidFill>
                <a:srgbClr val="E3E4E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8C04793E-E031-6097-C0DE-CCB72AA7AA90}"/>
              </a:ext>
            </a:extLst>
          </p:cNvPr>
          <p:cNvGrpSpPr/>
          <p:nvPr/>
        </p:nvGrpSpPr>
        <p:grpSpPr>
          <a:xfrm>
            <a:off x="5896015" y="3124984"/>
            <a:ext cx="3079174" cy="3185362"/>
            <a:chOff x="5896015" y="3124984"/>
            <a:chExt cx="3079174" cy="3185362"/>
          </a:xfrm>
        </p:grpSpPr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A699824D-8D2C-F738-3A9E-77FA746D7EFF}"/>
                </a:ext>
              </a:extLst>
            </p:cNvPr>
            <p:cNvCxnSpPr>
              <a:cxnSpLocks/>
            </p:cNvCxnSpPr>
            <p:nvPr/>
          </p:nvCxnSpPr>
          <p:spPr>
            <a:xfrm>
              <a:off x="6224558" y="3124984"/>
              <a:ext cx="375888" cy="1772964"/>
            </a:xfrm>
            <a:prstGeom prst="line">
              <a:avLst/>
            </a:prstGeom>
            <a:ln w="76200">
              <a:solidFill>
                <a:srgbClr val="E3D86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6134A71B-E485-84B9-C6AF-606D316B0EE3}"/>
                </a:ext>
              </a:extLst>
            </p:cNvPr>
            <p:cNvGrpSpPr/>
            <p:nvPr/>
          </p:nvGrpSpPr>
          <p:grpSpPr>
            <a:xfrm>
              <a:off x="5896015" y="4597184"/>
              <a:ext cx="1408862" cy="1054209"/>
              <a:chOff x="3596395" y="3554286"/>
              <a:chExt cx="1408862" cy="1054209"/>
            </a:xfrm>
          </p:grpSpPr>
          <p:sp>
            <p:nvSpPr>
              <p:cNvPr id="32" name="Losango 31">
                <a:extLst>
                  <a:ext uri="{FF2B5EF4-FFF2-40B4-BE49-F238E27FC236}">
                    <a16:creationId xmlns:a16="http://schemas.microsoft.com/office/drawing/2014/main" id="{A1F446B5-4A94-64F7-CD5F-A460E9C9B46D}"/>
                  </a:ext>
                </a:extLst>
              </p:cNvPr>
              <p:cNvSpPr/>
              <p:nvPr/>
            </p:nvSpPr>
            <p:spPr>
              <a:xfrm>
                <a:off x="3596395" y="3554286"/>
                <a:ext cx="1408862" cy="1054209"/>
              </a:xfrm>
              <a:prstGeom prst="diamond">
                <a:avLst/>
              </a:prstGeom>
              <a:solidFill>
                <a:srgbClr val="E3D8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3" name="CaixaDeTexto 32">
                <a:extLst>
                  <a:ext uri="{FF2B5EF4-FFF2-40B4-BE49-F238E27FC236}">
                    <a16:creationId xmlns:a16="http://schemas.microsoft.com/office/drawing/2014/main" id="{56DE9D9D-B0D4-3A93-6253-7364B4D48CEE}"/>
                  </a:ext>
                </a:extLst>
              </p:cNvPr>
              <p:cNvSpPr txBox="1"/>
              <p:nvPr/>
            </p:nvSpPr>
            <p:spPr>
              <a:xfrm>
                <a:off x="3786908" y="3938694"/>
                <a:ext cx="1027836" cy="2853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latin typeface="+mj-lt"/>
                  </a:rPr>
                  <a:t>SIM</a:t>
                </a:r>
              </a:p>
            </p:txBody>
          </p:sp>
        </p:grpSp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7D2A72F6-8990-268C-D7EC-FC1E55F1BD87}"/>
                </a:ext>
              </a:extLst>
            </p:cNvPr>
            <p:cNvSpPr/>
            <p:nvPr/>
          </p:nvSpPr>
          <p:spPr>
            <a:xfrm>
              <a:off x="6558667" y="5857900"/>
              <a:ext cx="2416522" cy="452446"/>
            </a:xfrm>
            <a:prstGeom prst="roundRect">
              <a:avLst/>
            </a:prstGeom>
            <a:noFill/>
            <a:ln>
              <a:solidFill>
                <a:srgbClr val="E3D86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rgbClr val="E3D8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PROTOCOLO 1 e 2</a:t>
              </a:r>
            </a:p>
          </p:txBody>
        </p:sp>
        <p:cxnSp>
          <p:nvCxnSpPr>
            <p:cNvPr id="36" name="Conector: Angulado 35">
              <a:extLst>
                <a:ext uri="{FF2B5EF4-FFF2-40B4-BE49-F238E27FC236}">
                  <a16:creationId xmlns:a16="http://schemas.microsoft.com/office/drawing/2014/main" id="{8BADD864-608D-809E-13DE-DCD5C0A2CFE1}"/>
                </a:ext>
              </a:extLst>
            </p:cNvPr>
            <p:cNvCxnSpPr>
              <a:cxnSpLocks/>
              <a:stCxn id="32" idx="3"/>
              <a:endCxn id="35" idx="0"/>
            </p:cNvCxnSpPr>
            <p:nvPr/>
          </p:nvCxnSpPr>
          <p:spPr>
            <a:xfrm>
              <a:off x="7304877" y="5124289"/>
              <a:ext cx="462051" cy="733611"/>
            </a:xfrm>
            <a:prstGeom prst="bentConnector2">
              <a:avLst/>
            </a:prstGeom>
            <a:ln w="57150">
              <a:solidFill>
                <a:srgbClr val="E3D8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Agrupar 49">
            <a:extLst>
              <a:ext uri="{FF2B5EF4-FFF2-40B4-BE49-F238E27FC236}">
                <a16:creationId xmlns:a16="http://schemas.microsoft.com/office/drawing/2014/main" id="{5E9409C5-FDCC-2AB1-F224-7F009091865F}"/>
              </a:ext>
            </a:extLst>
          </p:cNvPr>
          <p:cNvGrpSpPr/>
          <p:nvPr/>
        </p:nvGrpSpPr>
        <p:grpSpPr>
          <a:xfrm>
            <a:off x="8033096" y="305121"/>
            <a:ext cx="3796715" cy="1442723"/>
            <a:chOff x="8117504" y="3174933"/>
            <a:chExt cx="3796715" cy="1442723"/>
          </a:xfrm>
        </p:grpSpPr>
        <p:sp>
          <p:nvSpPr>
            <p:cNvPr id="43" name="Retângulo: Cantos Arredondados 42">
              <a:extLst>
                <a:ext uri="{FF2B5EF4-FFF2-40B4-BE49-F238E27FC236}">
                  <a16:creationId xmlns:a16="http://schemas.microsoft.com/office/drawing/2014/main" id="{B813D716-4C0B-CA01-13FA-A6A847D57B15}"/>
                </a:ext>
              </a:extLst>
            </p:cNvPr>
            <p:cNvSpPr/>
            <p:nvPr/>
          </p:nvSpPr>
          <p:spPr>
            <a:xfrm>
              <a:off x="8117504" y="4165210"/>
              <a:ext cx="3796715" cy="452446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ln w="0"/>
                  <a:solidFill>
                    <a:srgbClr val="E3D86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Antes do Protocolo 1 ou 2 ir para o módulo de suicídio</a:t>
              </a:r>
            </a:p>
          </p:txBody>
        </p:sp>
        <p:pic>
          <p:nvPicPr>
            <p:cNvPr id="46" name="Gráfico 45" descr="Aviso">
              <a:extLst>
                <a:ext uri="{FF2B5EF4-FFF2-40B4-BE49-F238E27FC236}">
                  <a16:creationId xmlns:a16="http://schemas.microsoft.com/office/drawing/2014/main" id="{AD5F4A2E-2879-2925-A05C-7E57B5D715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558661" y="317493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321288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28">
            <a:extLst>
              <a:ext uri="{FF2B5EF4-FFF2-40B4-BE49-F238E27FC236}">
                <a16:creationId xmlns:a16="http://schemas.microsoft.com/office/drawing/2014/main" id="{FBB02E8F-897E-8DC3-B371-EF56674E3D72}"/>
              </a:ext>
            </a:extLst>
          </p:cNvPr>
          <p:cNvSpPr txBox="1">
            <a:spLocks/>
          </p:cNvSpPr>
          <p:nvPr/>
        </p:nvSpPr>
        <p:spPr>
          <a:xfrm>
            <a:off x="631936" y="1969476"/>
            <a:ext cx="695055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E3D860"/>
                </a:solidFill>
                <a:latin typeface="+mn-lt"/>
              </a:rPr>
              <a:t>Protocolo</a:t>
            </a:r>
            <a:r>
              <a:rPr lang="en-US" sz="5400" dirty="0">
                <a:solidFill>
                  <a:srgbClr val="E3D860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pt-BR" sz="5400" dirty="0">
                <a:solidFill>
                  <a:srgbClr val="FFFFFF"/>
                </a:solidFill>
              </a:rPr>
              <a:t>Outros Problemas Importantes de Saúde Mental 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>
                <a:solidFill>
                  <a:schemeClr val="lt1"/>
                </a:solidFill>
              </a:rPr>
              <a:t> 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4EADA97F-8299-CC05-EC49-C8EE59F4E49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75408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CE4D60-59B9-84D6-EF94-8BCF786937E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81" t="5537" r="21460"/>
          <a:stretch/>
        </p:blipFill>
        <p:spPr>
          <a:xfrm>
            <a:off x="0" y="1167617"/>
            <a:ext cx="5008098" cy="556640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CA0847D-BC59-D29B-331C-E585EBBD03B6}"/>
              </a:ext>
            </a:extLst>
          </p:cNvPr>
          <p:cNvSpPr txBox="1"/>
          <p:nvPr/>
        </p:nvSpPr>
        <p:spPr>
          <a:xfrm>
            <a:off x="5008098" y="603124"/>
            <a:ext cx="42723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dirty="0">
                <a:solidFill>
                  <a:srgbClr val="E3D860"/>
                </a:solidFill>
                <a:latin typeface="+mj-lt"/>
              </a:rPr>
              <a:t>Protocolo 1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E5341B-31EA-B4DD-8FBD-7B3FCC9792FC}"/>
              </a:ext>
            </a:extLst>
          </p:cNvPr>
          <p:cNvSpPr txBox="1"/>
          <p:nvPr/>
        </p:nvSpPr>
        <p:spPr>
          <a:xfrm>
            <a:off x="4811150" y="1929636"/>
            <a:ext cx="710418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600" dirty="0"/>
              <a:t>Corrigir a </a:t>
            </a:r>
            <a:r>
              <a:rPr lang="pt-BR" sz="3600" b="1" dirty="0"/>
              <a:t>automedicação</a:t>
            </a:r>
            <a:r>
              <a:rPr lang="pt-BR" sz="3600" dirty="0"/>
              <a:t> e não usar </a:t>
            </a:r>
            <a:r>
              <a:rPr lang="pt-BR" sz="3600" b="1" dirty="0"/>
              <a:t>antidepressivos, benzodiazepínicos, placebos e vitaminas</a:t>
            </a:r>
            <a:r>
              <a:rPr lang="pt-BR" sz="3600" dirty="0"/>
              <a:t>, pois podem causar efeitos colaterais e </a:t>
            </a:r>
            <a:r>
              <a:rPr lang="pt-BR" sz="3600" b="1" dirty="0"/>
              <a:t>reforçar a sensação de doença.</a:t>
            </a:r>
          </a:p>
        </p:txBody>
      </p:sp>
    </p:spTree>
    <p:extLst>
      <p:ext uri="{BB962C8B-B14F-4D97-AF65-F5344CB8AC3E}">
        <p14:creationId xmlns:p14="http://schemas.microsoft.com/office/powerpoint/2010/main" val="329395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75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875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4BEAAE02-E8C3-BB47-2155-A558BD479DEB}"/>
              </a:ext>
            </a:extLst>
          </p:cNvPr>
          <p:cNvSpPr txBox="1">
            <a:spLocks/>
          </p:cNvSpPr>
          <p:nvPr/>
        </p:nvSpPr>
        <p:spPr>
          <a:xfrm>
            <a:off x="681318" y="633451"/>
            <a:ext cx="5528604" cy="669264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E3D860"/>
                </a:solidFill>
                <a:latin typeface="+mn-lt"/>
              </a:rPr>
              <a:t>Manejo</a:t>
            </a:r>
            <a:r>
              <a:rPr lang="en-US" sz="5400" dirty="0">
                <a:solidFill>
                  <a:srgbClr val="E3D860"/>
                </a:solidFill>
                <a:latin typeface="+mn-lt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5400" b="1" dirty="0">
                <a:solidFill>
                  <a:schemeClr val="bg1"/>
                </a:solidFill>
                <a:latin typeface="+mn-lt"/>
              </a:rPr>
              <a:t>Protocolo 1</a:t>
            </a:r>
            <a:r>
              <a:rPr lang="en-US" sz="5400" dirty="0">
                <a:solidFill>
                  <a:srgbClr val="E3D860"/>
                </a:solidFill>
              </a:rPr>
              <a:t>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3CDBDB-43EF-3A1A-5081-B4F2FC53EA38}"/>
              </a:ext>
            </a:extLst>
          </p:cNvPr>
          <p:cNvSpPr txBox="1"/>
          <p:nvPr/>
        </p:nvSpPr>
        <p:spPr>
          <a:xfrm>
            <a:off x="1575460" y="2701553"/>
            <a:ext cx="41275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Abordagem de estressores psicossociais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0053111-E3CF-7381-8AF5-1E446FC4DB0D}"/>
              </a:ext>
            </a:extLst>
          </p:cNvPr>
          <p:cNvSpPr txBox="1"/>
          <p:nvPr/>
        </p:nvSpPr>
        <p:spPr>
          <a:xfrm>
            <a:off x="6831026" y="1177332"/>
            <a:ext cx="2965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Fortalecimento dos apoios sociais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6906A41-8F02-9E9C-BBFA-95495326F85E}"/>
              </a:ext>
            </a:extLst>
          </p:cNvPr>
          <p:cNvSpPr txBox="1"/>
          <p:nvPr/>
        </p:nvSpPr>
        <p:spPr>
          <a:xfrm>
            <a:off x="8475620" y="3247529"/>
            <a:ext cx="3098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Ensinar Técnicas de gerenciamento e relaxamento do estresse</a:t>
            </a:r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C65B20F2-2BEA-D547-C1C1-E00B8739AAB7}"/>
              </a:ext>
            </a:extLst>
          </p:cNvPr>
          <p:cNvSpPr/>
          <p:nvPr/>
        </p:nvSpPr>
        <p:spPr>
          <a:xfrm>
            <a:off x="4652998" y="4613193"/>
            <a:ext cx="203362" cy="203362"/>
          </a:xfrm>
          <a:prstGeom prst="ellipse">
            <a:avLst/>
          </a:prstGeom>
          <a:solidFill>
            <a:srgbClr val="E3D8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68" name="Agrupar 67">
            <a:extLst>
              <a:ext uri="{FF2B5EF4-FFF2-40B4-BE49-F238E27FC236}">
                <a16:creationId xmlns:a16="http://schemas.microsoft.com/office/drawing/2014/main" id="{B6C4BC49-79A7-CE44-1815-7AB2F867BF7B}"/>
              </a:ext>
            </a:extLst>
          </p:cNvPr>
          <p:cNvGrpSpPr/>
          <p:nvPr/>
        </p:nvGrpSpPr>
        <p:grpSpPr>
          <a:xfrm>
            <a:off x="1219698" y="4714874"/>
            <a:ext cx="3433300" cy="1149601"/>
            <a:chOff x="1219698" y="4714874"/>
            <a:chExt cx="3433300" cy="1149601"/>
          </a:xfrm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4D64DA54-50C3-7A11-8FD7-3930A1A5C9B0}"/>
                </a:ext>
              </a:extLst>
            </p:cNvPr>
            <p:cNvSpPr/>
            <p:nvPr/>
          </p:nvSpPr>
          <p:spPr>
            <a:xfrm>
              <a:off x="1219698" y="5661113"/>
              <a:ext cx="203362" cy="203362"/>
            </a:xfrm>
            <a:prstGeom prst="ellipse">
              <a:avLst/>
            </a:prstGeom>
            <a:solidFill>
              <a:srgbClr val="E3D8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0" name="Conector: Angulado 19">
              <a:extLst>
                <a:ext uri="{FF2B5EF4-FFF2-40B4-BE49-F238E27FC236}">
                  <a16:creationId xmlns:a16="http://schemas.microsoft.com/office/drawing/2014/main" id="{87B8A294-D84F-00F5-AF73-0E65C0D34381}"/>
                </a:ext>
              </a:extLst>
            </p:cNvPr>
            <p:cNvCxnSpPr>
              <a:stCxn id="18" idx="2"/>
              <a:endCxn id="17" idx="6"/>
            </p:cNvCxnSpPr>
            <p:nvPr/>
          </p:nvCxnSpPr>
          <p:spPr>
            <a:xfrm rot="10800000" flipV="1">
              <a:off x="1423060" y="4714874"/>
              <a:ext cx="3229938" cy="1047920"/>
            </a:xfrm>
            <a:prstGeom prst="bentConnector3">
              <a:avLst>
                <a:gd name="adj1" fmla="val 25610"/>
              </a:avLst>
            </a:prstGeom>
            <a:ln w="28575">
              <a:solidFill>
                <a:srgbClr val="E3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Elipse 24">
            <a:extLst>
              <a:ext uri="{FF2B5EF4-FFF2-40B4-BE49-F238E27FC236}">
                <a16:creationId xmlns:a16="http://schemas.microsoft.com/office/drawing/2014/main" id="{187B3E97-1535-3D1B-5B45-FE1F8E32BFA4}"/>
              </a:ext>
            </a:extLst>
          </p:cNvPr>
          <p:cNvSpPr/>
          <p:nvPr/>
        </p:nvSpPr>
        <p:spPr>
          <a:xfrm>
            <a:off x="5807990" y="2757006"/>
            <a:ext cx="203362" cy="203362"/>
          </a:xfrm>
          <a:prstGeom prst="ellipse">
            <a:avLst/>
          </a:prstGeom>
          <a:solidFill>
            <a:srgbClr val="E3D8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70" name="Agrupar 69">
            <a:extLst>
              <a:ext uri="{FF2B5EF4-FFF2-40B4-BE49-F238E27FC236}">
                <a16:creationId xmlns:a16="http://schemas.microsoft.com/office/drawing/2014/main" id="{488DA44D-57D9-EF37-B496-C5ED2742B993}"/>
              </a:ext>
            </a:extLst>
          </p:cNvPr>
          <p:cNvGrpSpPr/>
          <p:nvPr/>
        </p:nvGrpSpPr>
        <p:grpSpPr>
          <a:xfrm>
            <a:off x="1372098" y="2858686"/>
            <a:ext cx="4435892" cy="806875"/>
            <a:chOff x="1372098" y="2858686"/>
            <a:chExt cx="4435892" cy="806875"/>
          </a:xfrm>
        </p:grpSpPr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1CC0F42F-25BA-2BAA-954F-FFC5DB6010C1}"/>
                </a:ext>
              </a:extLst>
            </p:cNvPr>
            <p:cNvSpPr/>
            <p:nvPr/>
          </p:nvSpPr>
          <p:spPr>
            <a:xfrm>
              <a:off x="1372098" y="3462199"/>
              <a:ext cx="203362" cy="203362"/>
            </a:xfrm>
            <a:prstGeom prst="ellipse">
              <a:avLst/>
            </a:prstGeom>
            <a:solidFill>
              <a:srgbClr val="E3D8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7" name="Conector: Angulado 26">
              <a:extLst>
                <a:ext uri="{FF2B5EF4-FFF2-40B4-BE49-F238E27FC236}">
                  <a16:creationId xmlns:a16="http://schemas.microsoft.com/office/drawing/2014/main" id="{0A3A7E32-2B0B-1011-E7F6-F1E5C8A68971}"/>
                </a:ext>
              </a:extLst>
            </p:cNvPr>
            <p:cNvCxnSpPr>
              <a:cxnSpLocks/>
              <a:stCxn id="25" idx="2"/>
              <a:endCxn id="26" idx="6"/>
            </p:cNvCxnSpPr>
            <p:nvPr/>
          </p:nvCxnSpPr>
          <p:spPr>
            <a:xfrm rot="10800000" flipV="1">
              <a:off x="1575460" y="2858686"/>
              <a:ext cx="4232530" cy="705193"/>
            </a:xfrm>
            <a:prstGeom prst="bentConnector3">
              <a:avLst>
                <a:gd name="adj1" fmla="val 7821"/>
              </a:avLst>
            </a:prstGeom>
            <a:ln w="28575">
              <a:solidFill>
                <a:srgbClr val="E3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Elipse 30">
            <a:extLst>
              <a:ext uri="{FF2B5EF4-FFF2-40B4-BE49-F238E27FC236}">
                <a16:creationId xmlns:a16="http://schemas.microsoft.com/office/drawing/2014/main" id="{D194E333-3570-0D08-EC25-49D01959F629}"/>
              </a:ext>
            </a:extLst>
          </p:cNvPr>
          <p:cNvSpPr/>
          <p:nvPr/>
        </p:nvSpPr>
        <p:spPr>
          <a:xfrm>
            <a:off x="7362987" y="2944613"/>
            <a:ext cx="203362" cy="203362"/>
          </a:xfrm>
          <a:prstGeom prst="ellipse">
            <a:avLst/>
          </a:prstGeom>
          <a:solidFill>
            <a:srgbClr val="E3D8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FA76D4BF-04EB-700F-2C3E-8B90B54E63C8}"/>
              </a:ext>
            </a:extLst>
          </p:cNvPr>
          <p:cNvGrpSpPr/>
          <p:nvPr/>
        </p:nvGrpSpPr>
        <p:grpSpPr>
          <a:xfrm>
            <a:off x="6658119" y="885561"/>
            <a:ext cx="3312603" cy="1868630"/>
            <a:chOff x="7369320" y="1248421"/>
            <a:chExt cx="3312603" cy="1868630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366448AB-3BFA-DDF6-BC36-B09CA42E282C}"/>
                </a:ext>
              </a:extLst>
            </p:cNvPr>
            <p:cNvSpPr/>
            <p:nvPr/>
          </p:nvSpPr>
          <p:spPr>
            <a:xfrm>
              <a:off x="7369320" y="2913689"/>
              <a:ext cx="203362" cy="203362"/>
            </a:xfrm>
            <a:prstGeom prst="ellipse">
              <a:avLst/>
            </a:prstGeom>
            <a:solidFill>
              <a:srgbClr val="E3D8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9117E171-A626-FA43-4908-7A60404A7815}"/>
                </a:ext>
              </a:extLst>
            </p:cNvPr>
            <p:cNvSpPr/>
            <p:nvPr/>
          </p:nvSpPr>
          <p:spPr>
            <a:xfrm>
              <a:off x="10478561" y="1248421"/>
              <a:ext cx="203362" cy="203362"/>
            </a:xfrm>
            <a:prstGeom prst="ellipse">
              <a:avLst/>
            </a:prstGeom>
            <a:solidFill>
              <a:srgbClr val="E3D8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34" name="Conector: Angulado 33">
              <a:extLst>
                <a:ext uri="{FF2B5EF4-FFF2-40B4-BE49-F238E27FC236}">
                  <a16:creationId xmlns:a16="http://schemas.microsoft.com/office/drawing/2014/main" id="{F50FA4AD-0CDF-3E0E-8EE8-2533C8C91B9C}"/>
                </a:ext>
              </a:extLst>
            </p:cNvPr>
            <p:cNvCxnSpPr>
              <a:cxnSpLocks/>
              <a:stCxn id="32" idx="7"/>
              <a:endCxn id="33" idx="4"/>
            </p:cNvCxnSpPr>
            <p:nvPr/>
          </p:nvCxnSpPr>
          <p:spPr>
            <a:xfrm rot="5400000" flipH="1" flipV="1">
              <a:off x="8315727" y="678956"/>
              <a:ext cx="1491688" cy="3037342"/>
            </a:xfrm>
            <a:prstGeom prst="bentConnector3">
              <a:avLst>
                <a:gd name="adj1" fmla="val 34432"/>
              </a:avLst>
            </a:prstGeom>
            <a:ln w="28575">
              <a:solidFill>
                <a:srgbClr val="E3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Agrupar 70">
            <a:extLst>
              <a:ext uri="{FF2B5EF4-FFF2-40B4-BE49-F238E27FC236}">
                <a16:creationId xmlns:a16="http://schemas.microsoft.com/office/drawing/2014/main" id="{9573DA3B-1E08-1078-192C-F8D1B15AC255}"/>
              </a:ext>
            </a:extLst>
          </p:cNvPr>
          <p:cNvGrpSpPr/>
          <p:nvPr/>
        </p:nvGrpSpPr>
        <p:grpSpPr>
          <a:xfrm>
            <a:off x="7566350" y="3046295"/>
            <a:ext cx="4007578" cy="1871941"/>
            <a:chOff x="7566350" y="3046295"/>
            <a:chExt cx="4007578" cy="1871941"/>
          </a:xfrm>
        </p:grpSpPr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E2E15B35-61D6-1485-EF4C-80D6C9FC4548}"/>
                </a:ext>
              </a:extLst>
            </p:cNvPr>
            <p:cNvSpPr/>
            <p:nvPr/>
          </p:nvSpPr>
          <p:spPr>
            <a:xfrm>
              <a:off x="11370566" y="4714874"/>
              <a:ext cx="203362" cy="203362"/>
            </a:xfrm>
            <a:prstGeom prst="ellipse">
              <a:avLst/>
            </a:prstGeom>
            <a:solidFill>
              <a:srgbClr val="E3D8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51" name="Conector: Angulado 50">
              <a:extLst>
                <a:ext uri="{FF2B5EF4-FFF2-40B4-BE49-F238E27FC236}">
                  <a16:creationId xmlns:a16="http://schemas.microsoft.com/office/drawing/2014/main" id="{063B9392-27AD-5A58-BBDC-B670CE8C4812}"/>
                </a:ext>
              </a:extLst>
            </p:cNvPr>
            <p:cNvCxnSpPr>
              <a:cxnSpLocks/>
              <a:stCxn id="50" idx="2"/>
              <a:endCxn id="31" idx="6"/>
            </p:cNvCxnSpPr>
            <p:nvPr/>
          </p:nvCxnSpPr>
          <p:spPr>
            <a:xfrm rot="10800000">
              <a:off x="7566350" y="3046295"/>
              <a:ext cx="3804217" cy="1770261"/>
            </a:xfrm>
            <a:prstGeom prst="bentConnector3">
              <a:avLst>
                <a:gd name="adj1" fmla="val 77089"/>
              </a:avLst>
            </a:prstGeom>
            <a:ln w="28575">
              <a:solidFill>
                <a:srgbClr val="E3D8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306AAD8-E6EF-E77E-F025-E32D3BDF9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 t="9641" r="11546" b="32308"/>
          <a:stretch/>
        </p:blipFill>
        <p:spPr>
          <a:xfrm>
            <a:off x="4449636" y="2210450"/>
            <a:ext cx="4127581" cy="4545157"/>
          </a:xfrm>
          <a:prstGeom prst="rect">
            <a:avLst/>
          </a:prstGeom>
        </p:spPr>
      </p:pic>
      <p:pic>
        <p:nvPicPr>
          <p:cNvPr id="67" name="Imagem 66">
            <a:extLst>
              <a:ext uri="{FF2B5EF4-FFF2-40B4-BE49-F238E27FC236}">
                <a16:creationId xmlns:a16="http://schemas.microsoft.com/office/drawing/2014/main" id="{E1B14906-C892-BA14-46C5-960DA09D0A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2" t="9641" r="11546" b="32308"/>
          <a:stretch/>
        </p:blipFill>
        <p:spPr>
          <a:xfrm>
            <a:off x="4425170" y="2210449"/>
            <a:ext cx="4127581" cy="4545157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8A6D5743-C42A-DAFD-7A25-75096818C4BF}"/>
              </a:ext>
            </a:extLst>
          </p:cNvPr>
          <p:cNvSpPr txBox="1"/>
          <p:nvPr/>
        </p:nvSpPr>
        <p:spPr>
          <a:xfrm>
            <a:off x="1302979" y="5265017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Psicoeducação</a:t>
            </a:r>
          </a:p>
        </p:txBody>
      </p:sp>
    </p:spTree>
    <p:extLst>
      <p:ext uri="{BB962C8B-B14F-4D97-AF65-F5344CB8AC3E}">
        <p14:creationId xmlns:p14="http://schemas.microsoft.com/office/powerpoint/2010/main" val="4133116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25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625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4" grpId="0"/>
      <p:bldP spid="15" grpId="0"/>
      <p:bldP spid="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1E6534B3-12EE-68D5-7740-B388D4D3571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" t="956" r="43984" b="11179"/>
          <a:stretch/>
        </p:blipFill>
        <p:spPr>
          <a:xfrm>
            <a:off x="388152" y="1295620"/>
            <a:ext cx="4171940" cy="4266762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D7EFB08-185B-F149-2803-72015123873B}"/>
              </a:ext>
            </a:extLst>
          </p:cNvPr>
          <p:cNvSpPr txBox="1"/>
          <p:nvPr/>
        </p:nvSpPr>
        <p:spPr>
          <a:xfrm>
            <a:off x="4804012" y="2059895"/>
            <a:ext cx="6999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/>
              <a:t>Reconhecimento e explicação de 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Sintomas Somáticos Inexplicáveis</a:t>
            </a:r>
          </a:p>
        </p:txBody>
      </p:sp>
    </p:spTree>
    <p:extLst>
      <p:ext uri="{BB962C8B-B14F-4D97-AF65-F5344CB8AC3E}">
        <p14:creationId xmlns:p14="http://schemas.microsoft.com/office/powerpoint/2010/main" val="4229486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C369542-A7B7-816D-817F-E592E5DAC62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" r="34559"/>
          <a:stretch/>
        </p:blipFill>
        <p:spPr>
          <a:xfrm>
            <a:off x="979710" y="1645921"/>
            <a:ext cx="3148152" cy="4441370"/>
          </a:xfrm>
        </p:spPr>
      </p:pic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5E2F95FF-57C9-E6FD-532E-BBE238908E6F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" r="40954"/>
          <a:stretch/>
        </p:blipFill>
        <p:spPr>
          <a:xfrm>
            <a:off x="4595944" y="1645921"/>
            <a:ext cx="3148152" cy="4441370"/>
          </a:xfrm>
        </p:spPr>
      </p:pic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F918A6AD-E9B0-3614-8CC5-D80E1D8219D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Google Shape;188;p28">
            <a:extLst>
              <a:ext uri="{FF2B5EF4-FFF2-40B4-BE49-F238E27FC236}">
                <a16:creationId xmlns:a16="http://schemas.microsoft.com/office/drawing/2014/main" id="{B07E74E9-EAC3-3A1C-BE89-60D7817E81BD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6144421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Exames 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Laboratoriais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8" name="Retângulo: Cantos Diagonais Arredondados 7">
            <a:extLst>
              <a:ext uri="{FF2B5EF4-FFF2-40B4-BE49-F238E27FC236}">
                <a16:creationId xmlns:a16="http://schemas.microsoft.com/office/drawing/2014/main" id="{3F5BE13F-DEDE-4CE8-0173-CABD75339C8D}"/>
              </a:ext>
            </a:extLst>
          </p:cNvPr>
          <p:cNvSpPr/>
          <p:nvPr/>
        </p:nvSpPr>
        <p:spPr>
          <a:xfrm flipH="1">
            <a:off x="979709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332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BCB116E-D27F-41D8-6505-46AEFA85EE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4" r="26374"/>
          <a:stretch>
            <a:fillRect/>
          </a:stretch>
        </p:blipFill>
        <p:spPr/>
      </p:pic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F6E1B9BB-5798-BACE-0A82-DB3EF945F8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8" r="28142"/>
          <a:stretch/>
        </p:blipFill>
        <p:spPr>
          <a:xfrm>
            <a:off x="4595944" y="1645921"/>
            <a:ext cx="3148152" cy="4441370"/>
          </a:xfr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AF6AA223-B86A-E6E1-543F-177B01AC91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6" r="26376"/>
          <a:stretch>
            <a:fillRect/>
          </a:stretch>
        </p:blipFill>
        <p:spPr/>
      </p:pic>
      <p:sp>
        <p:nvSpPr>
          <p:cNvPr id="7" name="Google Shape;188;p28">
            <a:extLst>
              <a:ext uri="{FF2B5EF4-FFF2-40B4-BE49-F238E27FC236}">
                <a16:creationId xmlns:a16="http://schemas.microsoft.com/office/drawing/2014/main" id="{D9001FBA-C456-145F-635F-09ECC92D1ACE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Tipos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de consultas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2" name="Retângulo: Cantos Diagonais Arredondados 11">
            <a:extLst>
              <a:ext uri="{FF2B5EF4-FFF2-40B4-BE49-F238E27FC236}">
                <a16:creationId xmlns:a16="http://schemas.microsoft.com/office/drawing/2014/main" id="{F7A79EE6-595C-DD7B-02F3-CD7E22CDF998}"/>
              </a:ext>
            </a:extLst>
          </p:cNvPr>
          <p:cNvSpPr/>
          <p:nvPr/>
        </p:nvSpPr>
        <p:spPr>
          <a:xfrm flipH="1">
            <a:off x="979709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id="{A381DD65-DB23-CB49-21C2-5A5151D1B103}"/>
              </a:ext>
            </a:extLst>
          </p:cNvPr>
          <p:cNvSpPr/>
          <p:nvPr/>
        </p:nvSpPr>
        <p:spPr>
          <a:xfrm flipH="1">
            <a:off x="4595945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4A400198-2B81-0B65-51D0-8A5C3974B3F4}"/>
              </a:ext>
            </a:extLst>
          </p:cNvPr>
          <p:cNvSpPr/>
          <p:nvPr/>
        </p:nvSpPr>
        <p:spPr>
          <a:xfrm flipH="1">
            <a:off x="8212178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C3E15DD-9B38-4E55-9D14-CA947A79C0A3}"/>
              </a:ext>
            </a:extLst>
          </p:cNvPr>
          <p:cNvSpPr txBox="1"/>
          <p:nvPr/>
        </p:nvSpPr>
        <p:spPr>
          <a:xfrm>
            <a:off x="1191862" y="2442090"/>
            <a:ext cx="272384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Primeira Consulta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Início do Tratamento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Reagendamento da 1ª consulta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Exceções da 1ª consulta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32F2720-8CCD-6354-0D28-FC4C2E407D63}"/>
              </a:ext>
            </a:extLst>
          </p:cNvPr>
          <p:cNvSpPr txBox="1"/>
          <p:nvPr/>
        </p:nvSpPr>
        <p:spPr>
          <a:xfrm>
            <a:off x="4808098" y="2442090"/>
            <a:ext cx="272384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Consulta de retorno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Registro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70CEF30-E279-DB40-85B9-DE2C6109FC49}"/>
              </a:ext>
            </a:extLst>
          </p:cNvPr>
          <p:cNvSpPr txBox="1"/>
          <p:nvPr/>
        </p:nvSpPr>
        <p:spPr>
          <a:xfrm>
            <a:off x="8212177" y="2442090"/>
            <a:ext cx="2723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Consulta de manutenção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Registro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12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320C5B0-647D-6B3D-A43D-B6D3F2A624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5" t="1923" r="16601" b="-1923"/>
          <a:stretch/>
        </p:blipFill>
        <p:spPr>
          <a:xfrm>
            <a:off x="225084" y="222069"/>
            <a:ext cx="4582048" cy="6426925"/>
          </a:xfr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98474"/>
            <a:ext cx="4642338" cy="6639951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7891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359932" y="2406955"/>
            <a:ext cx="425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1º atendimentos de consulta odontológica programática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596284" y="3980654"/>
            <a:ext cx="378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População cadastrada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97398E-A6EB-E9CE-1253-C09F93B27573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359933" y="3793969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199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1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406747" y="3010487"/>
            <a:ext cx="5046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+mj-lt"/>
              </a:rPr>
              <a:t>5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% da população</a:t>
            </a:r>
          </a:p>
        </p:txBody>
      </p:sp>
    </p:spTree>
    <p:extLst>
      <p:ext uri="{BB962C8B-B14F-4D97-AF65-F5344CB8AC3E}">
        <p14:creationId xmlns:p14="http://schemas.microsoft.com/office/powerpoint/2010/main" val="3210566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357208B2-05B4-360B-8339-2F431246E5F4}"/>
              </a:ext>
            </a:extLst>
          </p:cNvPr>
          <p:cNvSpPr txBox="1"/>
          <p:nvPr/>
        </p:nvSpPr>
        <p:spPr>
          <a:xfrm>
            <a:off x="478301" y="182880"/>
            <a:ext cx="4182555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/>
              <a:t>Pontos</a:t>
            </a:r>
          </a:p>
          <a:p>
            <a:r>
              <a:rPr lang="pt-BR" sz="4800" b="1" dirty="0">
                <a:solidFill>
                  <a:srgbClr val="E3D860"/>
                </a:solidFill>
              </a:rPr>
              <a:t>Importantes</a:t>
            </a:r>
          </a:p>
          <a:p>
            <a:endParaRPr lang="pt-BR" dirty="0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80558-5512-B801-3053-246E5D16253D}"/>
              </a:ext>
            </a:extLst>
          </p:cNvPr>
          <p:cNvSpPr txBox="1"/>
          <p:nvPr/>
        </p:nvSpPr>
        <p:spPr>
          <a:xfrm>
            <a:off x="5259530" y="2351783"/>
            <a:ext cx="2658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Descartar   a depressão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5DDC538-DECC-683A-BACB-D0D0A72E0DCF}"/>
              </a:ext>
            </a:extLst>
          </p:cNvPr>
          <p:cNvSpPr txBox="1"/>
          <p:nvPr/>
        </p:nvSpPr>
        <p:spPr>
          <a:xfrm>
            <a:off x="1896793" y="3552110"/>
            <a:ext cx="32379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Excluir outras condições, exceto autoagressão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4254E2F-9CC4-93CA-4B00-3B82E4FCF0D3}"/>
              </a:ext>
            </a:extLst>
          </p:cNvPr>
          <p:cNvSpPr txBox="1"/>
          <p:nvPr/>
        </p:nvSpPr>
        <p:spPr>
          <a:xfrm>
            <a:off x="8144749" y="3690257"/>
            <a:ext cx="30198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Caso de crianças ou adolescentes (MCO)</a:t>
            </a:r>
          </a:p>
        </p:txBody>
      </p:sp>
    </p:spTree>
    <p:extLst>
      <p:ext uri="{BB962C8B-B14F-4D97-AF65-F5344CB8AC3E}">
        <p14:creationId xmlns:p14="http://schemas.microsoft.com/office/powerpoint/2010/main" val="453051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A0D568-23CA-AFC4-2DEA-0E065D66E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2" b="5619"/>
          <a:stretch/>
        </p:blipFill>
        <p:spPr>
          <a:xfrm>
            <a:off x="1026942" y="1929920"/>
            <a:ext cx="9926742" cy="4203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1026942" y="433168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Registro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chemeClr val="lt1"/>
                </a:solidFill>
              </a:rPr>
              <a:t>PEC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39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492367" y="110658"/>
            <a:ext cx="8496887" cy="88220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latin typeface="+mn-lt"/>
              </a:rPr>
              <a:t>Estratificação das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r>
              <a:rPr lang="en-US" sz="5400" dirty="0">
                <a:solidFill>
                  <a:srgbClr val="E3D860"/>
                </a:solidFill>
              </a:rPr>
              <a:t>Equipes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4BCD88D-2D67-3A68-5DD1-4A5C73B5F7B1}"/>
              </a:ext>
            </a:extLst>
          </p:cNvPr>
          <p:cNvGrpSpPr/>
          <p:nvPr/>
        </p:nvGrpSpPr>
        <p:grpSpPr>
          <a:xfrm>
            <a:off x="1142495" y="1290543"/>
            <a:ext cx="4498649" cy="777239"/>
            <a:chOff x="1142495" y="1290543"/>
            <a:chExt cx="4498649" cy="777239"/>
          </a:xfrm>
        </p:grpSpPr>
        <p:pic>
          <p:nvPicPr>
            <p:cNvPr id="5" name="Gráfico 4" descr="Grupo de pessoas">
              <a:extLst>
                <a:ext uri="{FF2B5EF4-FFF2-40B4-BE49-F238E27FC236}">
                  <a16:creationId xmlns:a16="http://schemas.microsoft.com/office/drawing/2014/main" id="{BDC2B316-DD14-546F-4211-4A5782EA3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2495" y="1290543"/>
              <a:ext cx="777239" cy="777239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C0A7150-7F33-224E-6051-2D1C152142C8}"/>
                </a:ext>
              </a:extLst>
            </p:cNvPr>
            <p:cNvSpPr txBox="1"/>
            <p:nvPr/>
          </p:nvSpPr>
          <p:spPr>
            <a:xfrm>
              <a:off x="2391506" y="1359896"/>
              <a:ext cx="3249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000" dirty="0"/>
                <a:t>0 a 2000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DCD6566-D5C8-5100-C6C9-79C2DCB2D448}"/>
              </a:ext>
            </a:extLst>
          </p:cNvPr>
          <p:cNvGrpSpPr/>
          <p:nvPr/>
        </p:nvGrpSpPr>
        <p:grpSpPr>
          <a:xfrm>
            <a:off x="1031257" y="2349436"/>
            <a:ext cx="6354280" cy="999714"/>
            <a:chOff x="1031257" y="2349436"/>
            <a:chExt cx="6354280" cy="999714"/>
          </a:xfrm>
        </p:grpSpPr>
        <p:pic>
          <p:nvPicPr>
            <p:cNvPr id="7" name="Gráfico 6" descr="Grupo de pessoas">
              <a:extLst>
                <a:ext uri="{FF2B5EF4-FFF2-40B4-BE49-F238E27FC236}">
                  <a16:creationId xmlns:a16="http://schemas.microsoft.com/office/drawing/2014/main" id="{AC1396C7-1270-F51C-2AE4-BE507378A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1257" y="2349436"/>
              <a:ext cx="999714" cy="99971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2DD307E-869E-7457-BDAA-41CFBF111E82}"/>
                </a:ext>
              </a:extLst>
            </p:cNvPr>
            <p:cNvSpPr txBox="1"/>
            <p:nvPr/>
          </p:nvSpPr>
          <p:spPr>
            <a:xfrm>
              <a:off x="2391506" y="2495350"/>
              <a:ext cx="49940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400" dirty="0">
                  <a:solidFill>
                    <a:srgbClr val="FFFF00"/>
                  </a:solidFill>
                </a:rPr>
                <a:t>2001 a 3000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9C45D70-89B6-E803-C2A0-42C750D37BE6}"/>
              </a:ext>
            </a:extLst>
          </p:cNvPr>
          <p:cNvGrpSpPr/>
          <p:nvPr/>
        </p:nvGrpSpPr>
        <p:grpSpPr>
          <a:xfrm>
            <a:off x="926287" y="3630804"/>
            <a:ext cx="7007890" cy="1209654"/>
            <a:chOff x="926287" y="3630804"/>
            <a:chExt cx="7007890" cy="1209654"/>
          </a:xfrm>
        </p:grpSpPr>
        <p:pic>
          <p:nvPicPr>
            <p:cNvPr id="8" name="Gráfico 7" descr="Grupo de pessoas">
              <a:extLst>
                <a:ext uri="{FF2B5EF4-FFF2-40B4-BE49-F238E27FC236}">
                  <a16:creationId xmlns:a16="http://schemas.microsoft.com/office/drawing/2014/main" id="{12198D89-4067-C883-7642-045CC4394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287" y="3630804"/>
              <a:ext cx="1209654" cy="1209654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BDE448A-3DFF-4C0D-382B-F0D3C5B5BC99}"/>
                </a:ext>
              </a:extLst>
            </p:cNvPr>
            <p:cNvSpPr txBox="1"/>
            <p:nvPr/>
          </p:nvSpPr>
          <p:spPr>
            <a:xfrm>
              <a:off x="2391506" y="3820132"/>
              <a:ext cx="5542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800" dirty="0">
                  <a:solidFill>
                    <a:srgbClr val="FFC000"/>
                  </a:solidFill>
                </a:rPr>
                <a:t>3001 a 4000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753822D-E32D-A1FA-1E4B-3B61C55F6FB3}"/>
              </a:ext>
            </a:extLst>
          </p:cNvPr>
          <p:cNvGrpSpPr/>
          <p:nvPr/>
        </p:nvGrpSpPr>
        <p:grpSpPr>
          <a:xfrm>
            <a:off x="799274" y="5122112"/>
            <a:ext cx="6107962" cy="1463681"/>
            <a:chOff x="799274" y="5122112"/>
            <a:chExt cx="6107962" cy="1463681"/>
          </a:xfrm>
        </p:grpSpPr>
        <p:pic>
          <p:nvPicPr>
            <p:cNvPr id="9" name="Gráfico 8" descr="Grupo de pessoas">
              <a:extLst>
                <a:ext uri="{FF2B5EF4-FFF2-40B4-BE49-F238E27FC236}">
                  <a16:creationId xmlns:a16="http://schemas.microsoft.com/office/drawing/2014/main" id="{266AE42C-27F0-56E4-4320-1BEDC1A0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9274" y="5122112"/>
              <a:ext cx="1463681" cy="1463681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4658C4F-760F-F194-17F5-ECE57285B37C}"/>
                </a:ext>
              </a:extLst>
            </p:cNvPr>
            <p:cNvSpPr txBox="1"/>
            <p:nvPr/>
          </p:nvSpPr>
          <p:spPr>
            <a:xfrm>
              <a:off x="2391506" y="5498104"/>
              <a:ext cx="45157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000" dirty="0">
                  <a:solidFill>
                    <a:srgbClr val="FF0000"/>
                  </a:solidFill>
                </a:rPr>
                <a:t>a partir de 4001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243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0" y="322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+mj-lt"/>
              </a:rPr>
              <a:t>População por Equipe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rPr>
              <a:t>4816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rPr>
              <a:t>1202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3106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rPr>
              <a:t>3084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4285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2743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2853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rPr>
              <a:t>2873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3992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2334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2226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925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3255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3225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4601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3113</a:t>
            </a:r>
          </a:p>
        </p:txBody>
      </p:sp>
    </p:spTree>
    <p:extLst>
      <p:ext uri="{BB962C8B-B14F-4D97-AF65-F5344CB8AC3E}">
        <p14:creationId xmlns:p14="http://schemas.microsoft.com/office/powerpoint/2010/main" val="2510978439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3,28%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1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1,66%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3,54%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2,98%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5,58%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3,08%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0,77%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4,08%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2,83%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2,88%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8,65%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3,69%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7,41%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2,41%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1,09%</a:t>
            </a:r>
          </a:p>
        </p:txBody>
      </p:sp>
    </p:spTree>
    <p:extLst>
      <p:ext uri="{BB962C8B-B14F-4D97-AF65-F5344CB8AC3E}">
        <p14:creationId xmlns:p14="http://schemas.microsoft.com/office/powerpoint/2010/main" val="3122811176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19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Razão entre tratamentos concluídos e primeiras consultas odontológicas programadas</a:t>
            </a:r>
          </a:p>
        </p:txBody>
      </p:sp>
    </p:spTree>
    <p:extLst>
      <p:ext uri="{BB962C8B-B14F-4D97-AF65-F5344CB8AC3E}">
        <p14:creationId xmlns:p14="http://schemas.microsoft.com/office/powerpoint/2010/main" val="3464031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13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6246197" y="2406955"/>
            <a:ext cx="425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tratamentos concluídos pelo cirurgião - dentista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6482549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N° de atendimentos de 1ª consulta programática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6246198" y="3793969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5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2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0630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0,5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 a </a:t>
            </a:r>
            <a:r>
              <a:rPr lang="pt-BR" sz="6000" dirty="0">
                <a:solidFill>
                  <a:schemeClr val="bg1"/>
                </a:solidFill>
                <a:latin typeface="+mj-lt"/>
              </a:rPr>
              <a:t>1,0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 no quadrimestre</a:t>
            </a:r>
          </a:p>
        </p:txBody>
      </p:sp>
    </p:spTree>
    <p:extLst>
      <p:ext uri="{BB962C8B-B14F-4D97-AF65-F5344CB8AC3E}">
        <p14:creationId xmlns:p14="http://schemas.microsoft.com/office/powerpoint/2010/main" val="1504046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1026942" y="433168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Registro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chemeClr val="lt1"/>
                </a:solidFill>
              </a:rPr>
              <a:t>PEC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0740EB-AE73-503D-9DA8-6A491097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4" t="20088" r="6883" b="6295"/>
          <a:stretch/>
        </p:blipFill>
        <p:spPr>
          <a:xfrm>
            <a:off x="1109002" y="1642821"/>
            <a:ext cx="9973995" cy="4719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2013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0,30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0,77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0,29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0,92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0,19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0,27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0,79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0,56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4CBC38-2CDE-C015-6B29-B5B3025D04B1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2 – julho/agosto</a:t>
            </a:r>
          </a:p>
        </p:txBody>
      </p:sp>
    </p:spTree>
    <p:extLst>
      <p:ext uri="{BB962C8B-B14F-4D97-AF65-F5344CB8AC3E}">
        <p14:creationId xmlns:p14="http://schemas.microsoft.com/office/powerpoint/2010/main" val="2523231462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19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proporção de exodontias em relação ao total de procedimentos preventivos e curativos realizados</a:t>
            </a:r>
          </a:p>
        </p:txBody>
      </p:sp>
    </p:spTree>
    <p:extLst>
      <p:ext uri="{BB962C8B-B14F-4D97-AF65-F5344CB8AC3E}">
        <p14:creationId xmlns:p14="http://schemas.microsoft.com/office/powerpoint/2010/main" val="3813881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28">
            <a:extLst>
              <a:ext uri="{FF2B5EF4-FFF2-40B4-BE49-F238E27FC236}">
                <a16:creationId xmlns:a16="http://schemas.microsoft.com/office/drawing/2014/main" id="{FBB02E8F-897E-8DC3-B371-EF56674E3D72}"/>
              </a:ext>
            </a:extLst>
          </p:cNvPr>
          <p:cNvSpPr txBox="1">
            <a:spLocks/>
          </p:cNvSpPr>
          <p:nvPr/>
        </p:nvSpPr>
        <p:spPr>
          <a:xfrm>
            <a:off x="631936" y="1969476"/>
            <a:ext cx="695055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E3D860"/>
                </a:solidFill>
                <a:latin typeface="+mn-lt"/>
              </a:rPr>
              <a:t>Panorama rápido</a:t>
            </a:r>
            <a:r>
              <a:rPr lang="en-US" sz="5400" dirty="0">
                <a:solidFill>
                  <a:srgbClr val="E3D860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pt-BR" sz="5400" dirty="0">
                <a:solidFill>
                  <a:srgbClr val="FFFFFF"/>
                </a:solidFill>
              </a:rPr>
              <a:t>Avaliação, Manejo e Seguimento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69419052-9B15-B756-B5B1-EE9E0BB5339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2" t="5463" r="11636" b="34632"/>
          <a:stretch/>
        </p:blipFill>
        <p:spPr>
          <a:xfrm>
            <a:off x="7582486" y="1716256"/>
            <a:ext cx="4609514" cy="3784211"/>
          </a:xfrm>
        </p:spPr>
      </p:pic>
    </p:spTree>
    <p:extLst>
      <p:ext uri="{BB962C8B-B14F-4D97-AF65-F5344CB8AC3E}">
        <p14:creationId xmlns:p14="http://schemas.microsoft.com/office/powerpoint/2010/main" val="37087693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13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700613" y="3170188"/>
            <a:ext cx="4256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extrações dentárias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N° de procedimentos clínicos individuais preventivos e curativos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3609973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3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06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3D860"/>
                </a:solidFill>
                <a:latin typeface="+mj-lt"/>
              </a:rPr>
              <a:t>Menor que</a:t>
            </a:r>
            <a:r>
              <a:rPr lang="pt-BR" sz="6000" dirty="0">
                <a:solidFill>
                  <a:srgbClr val="E3D860"/>
                </a:solidFill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+mj-lt"/>
              </a:rPr>
              <a:t>20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952711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15.2%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3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53.1%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7.3%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17.9%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20.7%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35.0%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29.4%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13.5%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24.7%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16.9%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22.0%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40.1%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23.5%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2.8%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28.0%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50.5%</a:t>
            </a:r>
          </a:p>
        </p:txBody>
      </p:sp>
    </p:spTree>
    <p:extLst>
      <p:ext uri="{BB962C8B-B14F-4D97-AF65-F5344CB8AC3E}">
        <p14:creationId xmlns:p14="http://schemas.microsoft.com/office/powerpoint/2010/main" val="471881896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244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4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proporção de gestantes com atendimento odontológico realizado na APS em relação ao total de gestantes</a:t>
            </a:r>
          </a:p>
        </p:txBody>
      </p:sp>
    </p:spTree>
    <p:extLst>
      <p:ext uri="{BB962C8B-B14F-4D97-AF65-F5344CB8AC3E}">
        <p14:creationId xmlns:p14="http://schemas.microsoft.com/office/powerpoint/2010/main" val="3499445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74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588012" y="1692863"/>
            <a:ext cx="4256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mulheres que tiveram parto no quadrimestre e receberam atendimento odontológico no pré-natal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Total de mulheres que tiveram parto no quadrimestre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1680907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4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599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60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das puérperas  </a:t>
            </a:r>
          </a:p>
        </p:txBody>
      </p:sp>
    </p:spTree>
    <p:extLst>
      <p:ext uri="{BB962C8B-B14F-4D97-AF65-F5344CB8AC3E}">
        <p14:creationId xmlns:p14="http://schemas.microsoft.com/office/powerpoint/2010/main" val="794150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3BDB3C-461A-DC05-F3C2-A67049AA7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85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88755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19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E3D860"/>
                </a:solidFill>
                <a:latin typeface="+mj-lt"/>
              </a:rPr>
              <a:t>proporção de pessoas beneficiadas em ação coletiva de escovação dental supervisionada em relação ao total de pessoas cadastradas na eSB</a:t>
            </a:r>
          </a:p>
        </p:txBody>
      </p:sp>
    </p:spTree>
    <p:extLst>
      <p:ext uri="{BB962C8B-B14F-4D97-AF65-F5344CB8AC3E}">
        <p14:creationId xmlns:p14="http://schemas.microsoft.com/office/powerpoint/2010/main" val="213374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153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588012" y="2029682"/>
            <a:ext cx="4256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participantes na ação coletiva de escovação dental supervisionada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População cadastrada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838187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5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599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4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da população  </a:t>
            </a:r>
          </a:p>
        </p:txBody>
      </p:sp>
    </p:spTree>
    <p:extLst>
      <p:ext uri="{BB962C8B-B14F-4D97-AF65-F5344CB8AC3E}">
        <p14:creationId xmlns:p14="http://schemas.microsoft.com/office/powerpoint/2010/main" val="1103593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D1E775-D0BC-F98C-2CC2-86AD20706DF3}"/>
              </a:ext>
            </a:extLst>
          </p:cNvPr>
          <p:cNvGrpSpPr/>
          <p:nvPr/>
        </p:nvGrpSpPr>
        <p:grpSpPr>
          <a:xfrm>
            <a:off x="640866" y="437753"/>
            <a:ext cx="4428968" cy="914400"/>
            <a:chOff x="640866" y="297073"/>
            <a:chExt cx="4428968" cy="914400"/>
          </a:xfrm>
        </p:grpSpPr>
        <p:pic>
          <p:nvPicPr>
            <p:cNvPr id="2" name="Gráfico 1" descr="Pesquisar">
              <a:extLst>
                <a:ext uri="{FF2B5EF4-FFF2-40B4-BE49-F238E27FC236}">
                  <a16:creationId xmlns:a16="http://schemas.microsoft.com/office/drawing/2014/main" id="{3A4CB103-1EE5-E4C8-2517-EC2CFFCC5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40866" y="297073"/>
              <a:ext cx="914400" cy="914400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AD3C2BB-575F-1949-B7C3-3FB9D5146E0C}"/>
                </a:ext>
              </a:extLst>
            </p:cNvPr>
            <p:cNvSpPr txBox="1"/>
            <p:nvPr/>
          </p:nvSpPr>
          <p:spPr>
            <a:xfrm>
              <a:off x="1765724" y="343720"/>
              <a:ext cx="3304110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rgbClr val="E3D860"/>
                  </a:solidFill>
                </a:rPr>
                <a:t>Avaliação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44CAE75C-7B98-E844-23EF-D74DDEB2ADE6}"/>
              </a:ext>
            </a:extLst>
          </p:cNvPr>
          <p:cNvGrpSpPr/>
          <p:nvPr/>
        </p:nvGrpSpPr>
        <p:grpSpPr>
          <a:xfrm>
            <a:off x="217339" y="1971631"/>
            <a:ext cx="1807864" cy="2808969"/>
            <a:chOff x="217339" y="1422989"/>
            <a:chExt cx="1807864" cy="2808969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F77D190-EFD1-0163-F011-C209FEE042E3}"/>
                </a:ext>
              </a:extLst>
            </p:cNvPr>
            <p:cNvSpPr txBox="1"/>
            <p:nvPr/>
          </p:nvSpPr>
          <p:spPr>
            <a:xfrm>
              <a:off x="217339" y="2908519"/>
              <a:ext cx="18078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</a:rPr>
                <a:t>Descarte causas físicas para os sintomas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F0388539-5773-FA5A-B293-4487F471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87" y="1422989"/>
              <a:ext cx="1310768" cy="1310768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2C9C705-3C1E-4C53-6FF7-BBC685668305}"/>
              </a:ext>
            </a:extLst>
          </p:cNvPr>
          <p:cNvGrpSpPr/>
          <p:nvPr/>
        </p:nvGrpSpPr>
        <p:grpSpPr>
          <a:xfrm>
            <a:off x="2667054" y="1971631"/>
            <a:ext cx="1807864" cy="3116746"/>
            <a:chOff x="2667053" y="1422989"/>
            <a:chExt cx="1807864" cy="3116746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1A3FFDC5-D855-6A67-BBB4-7DF7B896EC8A}"/>
                </a:ext>
              </a:extLst>
            </p:cNvPr>
            <p:cNvSpPr txBox="1"/>
            <p:nvPr/>
          </p:nvSpPr>
          <p:spPr>
            <a:xfrm>
              <a:off x="2667053" y="2908519"/>
              <a:ext cx="1807864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</a:rPr>
                <a:t>Descarte depressão ou outras condições MNS</a:t>
              </a:r>
            </a:p>
          </p:txBody>
        </p:sp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53EC6B2D-6CE3-C8D4-CCBD-0299BF84D0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5602" y="1422989"/>
              <a:ext cx="1310767" cy="1310767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BC3BD2E-68ED-B0D1-A64F-83527CC89034}"/>
              </a:ext>
            </a:extLst>
          </p:cNvPr>
          <p:cNvGrpSpPr/>
          <p:nvPr/>
        </p:nvGrpSpPr>
        <p:grpSpPr>
          <a:xfrm>
            <a:off x="5116769" y="1971631"/>
            <a:ext cx="1807864" cy="4347852"/>
            <a:chOff x="5116767" y="1422989"/>
            <a:chExt cx="1807864" cy="4347852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4BEEDC3-8E0A-9912-B959-D3CFB13E0BDB}"/>
                </a:ext>
              </a:extLst>
            </p:cNvPr>
            <p:cNvSpPr txBox="1"/>
            <p:nvPr/>
          </p:nvSpPr>
          <p:spPr>
            <a:xfrm>
              <a:off x="5116767" y="2908519"/>
              <a:ext cx="1807864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</a:rPr>
                <a:t>Avalie se a pessoa busca alívio de sintomas ou tem dificuldades no funcionamento diário</a:t>
              </a:r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505600EE-2404-3E84-7FB1-FAD7C45387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499" y="1422989"/>
              <a:ext cx="1310400" cy="13104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5530B39-F524-BC13-1209-EC8A67EE0D79}"/>
              </a:ext>
            </a:extLst>
          </p:cNvPr>
          <p:cNvGrpSpPr/>
          <p:nvPr/>
        </p:nvGrpSpPr>
        <p:grpSpPr>
          <a:xfrm>
            <a:off x="7566484" y="1971631"/>
            <a:ext cx="1807864" cy="2808969"/>
            <a:chOff x="7566481" y="1422989"/>
            <a:chExt cx="1807864" cy="2808969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7F9769B-C717-9429-4D92-6AC6DD22A4D5}"/>
                </a:ext>
              </a:extLst>
            </p:cNvPr>
            <p:cNvSpPr txBox="1"/>
            <p:nvPr/>
          </p:nvSpPr>
          <p:spPr>
            <a:xfrm>
              <a:off x="7566481" y="2908519"/>
              <a:ext cx="1807864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</a:rPr>
                <a:t>Avalie se a pessoa tem estressores extremos</a:t>
              </a:r>
            </a:p>
          </p:txBody>
        </p:sp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C1A0D47D-09EB-E08F-5FC2-83C126E57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5213" y="1422989"/>
              <a:ext cx="1310400" cy="131040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195F9A3F-AE29-9A9C-D1DF-E233C9866847}"/>
              </a:ext>
            </a:extLst>
          </p:cNvPr>
          <p:cNvGrpSpPr/>
          <p:nvPr/>
        </p:nvGrpSpPr>
        <p:grpSpPr>
          <a:xfrm>
            <a:off x="10016197" y="1971631"/>
            <a:ext cx="1930328" cy="3116746"/>
            <a:chOff x="10016197" y="1422989"/>
            <a:chExt cx="1930328" cy="3116746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44EA99C-7898-30FD-68C6-E81A55C37875}"/>
                </a:ext>
              </a:extLst>
            </p:cNvPr>
            <p:cNvSpPr txBox="1"/>
            <p:nvPr/>
          </p:nvSpPr>
          <p:spPr>
            <a:xfrm>
              <a:off x="10016197" y="2908519"/>
              <a:ext cx="1930328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</a:rPr>
                <a:t>Avalie se há risco iminente de autoagressão ou suicídio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63D5DFE-79A7-B7AE-8E39-7DB32E5CD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9642" y="1422989"/>
              <a:ext cx="1323439" cy="13234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00250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1026942" y="433168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Registro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chemeClr val="lt1"/>
                </a:solidFill>
              </a:rPr>
              <a:t>PEC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0257D7-84AF-F31F-E0BF-B81001A7D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5" t="27066" r="9539" b="6295"/>
          <a:stretch/>
        </p:blipFill>
        <p:spPr>
          <a:xfrm>
            <a:off x="717452" y="1856935"/>
            <a:ext cx="10311619" cy="4567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03291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5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4,1%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3,4%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3,1%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5,5%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11,2%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1,7%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3,5%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12,8%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6,4%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5,1%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</p:spTree>
    <p:extLst>
      <p:ext uri="{BB962C8B-B14F-4D97-AF65-F5344CB8AC3E}">
        <p14:creationId xmlns:p14="http://schemas.microsoft.com/office/powerpoint/2010/main" val="3123583843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D860"/>
                </a:solidFill>
                <a:latin typeface="+mj-lt"/>
              </a:rPr>
              <a:t>proporção de crianças beneficiárias do Bolsa Família com atendimento odontológico realizado na APS em relação ao total de crianças beneficiárias do Bolsa Família</a:t>
            </a:r>
          </a:p>
        </p:txBody>
      </p:sp>
    </p:spTree>
    <p:extLst>
      <p:ext uri="{BB962C8B-B14F-4D97-AF65-F5344CB8AC3E}">
        <p14:creationId xmlns:p14="http://schemas.microsoft.com/office/powerpoint/2010/main" val="1762222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42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588012" y="2029682"/>
            <a:ext cx="4256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crianças de 0 a 10 anos beneficiárias do bolsa família atendidas pela eSB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Total de crianças beneficiárias do bolsa família cadastradas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188478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6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823705" y="2685061"/>
            <a:ext cx="55996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60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das crianças beneficiárias do bolsa família  </a:t>
            </a:r>
          </a:p>
        </p:txBody>
      </p:sp>
    </p:spTree>
    <p:extLst>
      <p:ext uri="{BB962C8B-B14F-4D97-AF65-F5344CB8AC3E}">
        <p14:creationId xmlns:p14="http://schemas.microsoft.com/office/powerpoint/2010/main" val="4068371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209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proporção de atendimentos individuais pela eSB em relação ao total de atendimentos odontológicos</a:t>
            </a:r>
          </a:p>
        </p:txBody>
      </p:sp>
    </p:spTree>
    <p:extLst>
      <p:ext uri="{BB962C8B-B14F-4D97-AF65-F5344CB8AC3E}">
        <p14:creationId xmlns:p14="http://schemas.microsoft.com/office/powerpoint/2010/main" val="228354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31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7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740624" y="2800858"/>
            <a:ext cx="4256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atendimentos individuais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Total de atendimentos odontológicos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3275159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7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492402" y="3254901"/>
            <a:ext cx="626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70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dos atendimentos  </a:t>
            </a:r>
          </a:p>
        </p:txBody>
      </p:sp>
    </p:spTree>
    <p:extLst>
      <p:ext uri="{BB962C8B-B14F-4D97-AF65-F5344CB8AC3E}">
        <p14:creationId xmlns:p14="http://schemas.microsoft.com/office/powerpoint/2010/main" val="2045630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7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73,0%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76,3%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73,0%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61,5%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56,2%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87,6%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85,7%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60,7%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55,1%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61,6%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</p:spTree>
    <p:extLst>
      <p:ext uri="{BB962C8B-B14F-4D97-AF65-F5344CB8AC3E}">
        <p14:creationId xmlns:p14="http://schemas.microsoft.com/office/powerpoint/2010/main" val="57096573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DD04174-5D90-09BF-5784-26CEF3DDA51A}"/>
              </a:ext>
            </a:extLst>
          </p:cNvPr>
          <p:cNvGrpSpPr/>
          <p:nvPr/>
        </p:nvGrpSpPr>
        <p:grpSpPr>
          <a:xfrm>
            <a:off x="664071" y="437753"/>
            <a:ext cx="3660367" cy="914400"/>
            <a:chOff x="664071" y="437753"/>
            <a:chExt cx="3660367" cy="914400"/>
          </a:xfrm>
        </p:grpSpPr>
        <p:pic>
          <p:nvPicPr>
            <p:cNvPr id="11" name="Gráfico 10" descr="Chat">
              <a:extLst>
                <a:ext uri="{FF2B5EF4-FFF2-40B4-BE49-F238E27FC236}">
                  <a16:creationId xmlns:a16="http://schemas.microsoft.com/office/drawing/2014/main" id="{5F1028E6-FB67-594C-D887-4F18967EEF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64071" y="437753"/>
              <a:ext cx="914400" cy="914400"/>
            </a:xfrm>
            <a:prstGeom prst="rect">
              <a:avLst/>
            </a:prstGeom>
          </p:spPr>
        </p:pic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1AD3C2BB-575F-1949-B7C3-3FB9D5146E0C}"/>
                </a:ext>
              </a:extLst>
            </p:cNvPr>
            <p:cNvSpPr txBox="1"/>
            <p:nvPr/>
          </p:nvSpPr>
          <p:spPr>
            <a:xfrm>
              <a:off x="1765724" y="484400"/>
              <a:ext cx="25587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800" b="1" dirty="0">
                  <a:solidFill>
                    <a:srgbClr val="E3D860"/>
                  </a:solidFill>
                </a:rPr>
                <a:t>Manejo</a:t>
              </a:r>
            </a:p>
          </p:txBody>
        </p:sp>
      </p:grpSp>
      <p:pic>
        <p:nvPicPr>
          <p:cNvPr id="24" name="Imagem 23">
            <a:extLst>
              <a:ext uri="{FF2B5EF4-FFF2-40B4-BE49-F238E27FC236}">
                <a16:creationId xmlns:a16="http://schemas.microsoft.com/office/drawing/2014/main" id="{3A318211-7EF2-A46C-067A-ECA1F3E64C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971" y="1794040"/>
            <a:ext cx="4677960" cy="467796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3B74C566-F64B-1250-95B5-F9BF51A04C28}"/>
              </a:ext>
            </a:extLst>
          </p:cNvPr>
          <p:cNvSpPr txBox="1"/>
          <p:nvPr/>
        </p:nvSpPr>
        <p:spPr>
          <a:xfrm>
            <a:off x="5852184" y="1189986"/>
            <a:ext cx="60276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Protocolos de Manejo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C6666312-752C-008E-338E-C6F6351D7D29}"/>
              </a:ext>
            </a:extLst>
          </p:cNvPr>
          <p:cNvSpPr txBox="1"/>
          <p:nvPr/>
        </p:nvSpPr>
        <p:spPr>
          <a:xfrm>
            <a:off x="6096000" y="2177840"/>
            <a:ext cx="56605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3D860"/>
                </a:solidFill>
              </a:rPr>
              <a:t>Outros problemas importantes de saúde mental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B1AFBE0-4FF2-246E-9862-A10CB338A845}"/>
              </a:ext>
            </a:extLst>
          </p:cNvPr>
          <p:cNvSpPr txBox="1"/>
          <p:nvPr/>
        </p:nvSpPr>
        <p:spPr>
          <a:xfrm>
            <a:off x="6095999" y="4015642"/>
            <a:ext cx="578379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E3D860"/>
                </a:solidFill>
              </a:rPr>
              <a:t>Outros problemas importantes de saúde mental em pessoas expostas a estressores extremos</a:t>
            </a:r>
          </a:p>
        </p:txBody>
      </p:sp>
    </p:spTree>
    <p:extLst>
      <p:ext uri="{BB962C8B-B14F-4D97-AF65-F5344CB8AC3E}">
        <p14:creationId xmlns:p14="http://schemas.microsoft.com/office/powerpoint/2010/main" val="167500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28">
            <a:extLst>
              <a:ext uri="{FF2B5EF4-FFF2-40B4-BE49-F238E27FC236}">
                <a16:creationId xmlns:a16="http://schemas.microsoft.com/office/drawing/2014/main" id="{FBB02E8F-897E-8DC3-B371-EF56674E3D72}"/>
              </a:ext>
            </a:extLst>
          </p:cNvPr>
          <p:cNvSpPr txBox="1">
            <a:spLocks/>
          </p:cNvSpPr>
          <p:nvPr/>
        </p:nvSpPr>
        <p:spPr>
          <a:xfrm>
            <a:off x="631936" y="1969476"/>
            <a:ext cx="695055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E3D860"/>
                </a:solidFill>
                <a:latin typeface="+mn-lt"/>
              </a:rPr>
              <a:t>Avaliação</a:t>
            </a:r>
            <a:r>
              <a:rPr lang="en-US" sz="5400" dirty="0">
                <a:solidFill>
                  <a:srgbClr val="E3D860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pt-BR" sz="5400" dirty="0">
                <a:solidFill>
                  <a:srgbClr val="FFFFFF"/>
                </a:solidFill>
              </a:rPr>
              <a:t>Outros Problemas Importantes de Saúde Mental </a:t>
            </a:r>
            <a:r>
              <a:rPr lang="en-US" sz="5400" dirty="0">
                <a:solidFill>
                  <a:srgbClr val="FFFFFF"/>
                </a:solidFill>
              </a:rPr>
              <a:t> </a:t>
            </a:r>
            <a:r>
              <a:rPr lang="en-US" sz="5400" dirty="0">
                <a:solidFill>
                  <a:schemeClr val="lt1"/>
                </a:solidFill>
              </a:rPr>
              <a:t> </a:t>
            </a:r>
            <a:endParaRPr lang="en-US" sz="5400" dirty="0">
              <a:solidFill>
                <a:srgbClr val="FFFFFF"/>
              </a:solidFill>
            </a:endParaRP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7E8A26FD-13A2-AA01-E004-61DAECF25AD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66001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2385B51A-7C2A-CC46-1571-0E51ABE4AAA0}"/>
              </a:ext>
            </a:extLst>
          </p:cNvPr>
          <p:cNvSpPr/>
          <p:nvPr/>
        </p:nvSpPr>
        <p:spPr>
          <a:xfrm>
            <a:off x="726832" y="410027"/>
            <a:ext cx="10738338" cy="6215856"/>
          </a:xfrm>
          <a:prstGeom prst="round2SameRect">
            <a:avLst/>
          </a:prstGeom>
          <a:noFill/>
          <a:ln w="101600">
            <a:solidFill>
              <a:srgbClr val="E3E4E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8974191-3645-1B93-ED28-8D24A47DF294}"/>
              </a:ext>
            </a:extLst>
          </p:cNvPr>
          <p:cNvSpPr txBox="1"/>
          <p:nvPr/>
        </p:nvSpPr>
        <p:spPr>
          <a:xfrm>
            <a:off x="1146629" y="576610"/>
            <a:ext cx="100435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rgbClr val="E3D860"/>
                </a:solidFill>
                <a:latin typeface="+mj-lt"/>
              </a:rPr>
              <a:t>Manifestações comuns de outros problemas importantes de saúde mental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D24F29D-0458-0722-4C62-09C1E895D852}"/>
              </a:ext>
            </a:extLst>
          </p:cNvPr>
          <p:cNvSpPr txBox="1"/>
          <p:nvPr/>
        </p:nvSpPr>
        <p:spPr>
          <a:xfrm>
            <a:off x="1319684" y="3823633"/>
            <a:ext cx="411983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Cansaço extremo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Depressão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Irritação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Ansiedade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Estresse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45CF4D8-959A-63AF-C876-BC2D95CC6D67}"/>
              </a:ext>
            </a:extLst>
          </p:cNvPr>
          <p:cNvSpPr txBox="1"/>
          <p:nvPr/>
        </p:nvSpPr>
        <p:spPr>
          <a:xfrm>
            <a:off x="6487207" y="3823633"/>
            <a:ext cx="41198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chemeClr val="bg1"/>
                </a:solidFill>
              </a:rPr>
              <a:t>Queixas somáticas sem explicação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270D51A-D303-F89A-3690-190A1FFFD8C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18" y="2411743"/>
            <a:ext cx="1310767" cy="1310767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18EF4B0E-4D86-A9CF-3C22-A63107F0317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740" y="2411743"/>
            <a:ext cx="1310768" cy="131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9777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Conector: Angulado 46">
            <a:extLst>
              <a:ext uri="{FF2B5EF4-FFF2-40B4-BE49-F238E27FC236}">
                <a16:creationId xmlns:a16="http://schemas.microsoft.com/office/drawing/2014/main" id="{B640CAAB-7FC7-5CE1-E90C-A37B67A59431}"/>
              </a:ext>
            </a:extLst>
          </p:cNvPr>
          <p:cNvCxnSpPr>
            <a:stCxn id="10" idx="1"/>
            <a:endCxn id="17" idx="0"/>
          </p:cNvCxnSpPr>
          <p:nvPr/>
        </p:nvCxnSpPr>
        <p:spPr>
          <a:xfrm rot="10800000" flipV="1">
            <a:off x="3020322" y="3166990"/>
            <a:ext cx="632344" cy="1006503"/>
          </a:xfrm>
          <a:prstGeom prst="bentConnector2">
            <a:avLst/>
          </a:prstGeom>
          <a:ln w="57150">
            <a:solidFill>
              <a:srgbClr val="E3D8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2A7442D9-E88D-A273-AE87-A17A6248ADD9}"/>
              </a:ext>
            </a:extLst>
          </p:cNvPr>
          <p:cNvCxnSpPr>
            <a:cxnSpLocks/>
            <a:stCxn id="10" idx="0"/>
            <a:endCxn id="4" idx="2"/>
          </p:cNvCxnSpPr>
          <p:nvPr/>
        </p:nvCxnSpPr>
        <p:spPr>
          <a:xfrm flipV="1">
            <a:off x="4357097" y="1724310"/>
            <a:ext cx="1699044" cy="915576"/>
          </a:xfrm>
          <a:prstGeom prst="line">
            <a:avLst/>
          </a:prstGeom>
          <a:ln w="76200">
            <a:solidFill>
              <a:srgbClr val="E3D8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24CB3EB4-EF69-7F44-1488-67E6BEA89DAC}"/>
              </a:ext>
            </a:extLst>
          </p:cNvPr>
          <p:cNvCxnSpPr>
            <a:stCxn id="4" idx="2"/>
            <a:endCxn id="11" idx="0"/>
          </p:cNvCxnSpPr>
          <p:nvPr/>
        </p:nvCxnSpPr>
        <p:spPr>
          <a:xfrm>
            <a:off x="6056141" y="1724310"/>
            <a:ext cx="2306969" cy="915576"/>
          </a:xfrm>
          <a:prstGeom prst="line">
            <a:avLst/>
          </a:prstGeom>
          <a:ln w="76200">
            <a:solidFill>
              <a:srgbClr val="E3E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F926960-2B70-437A-BC80-820E1099A394}"/>
              </a:ext>
            </a:extLst>
          </p:cNvPr>
          <p:cNvSpPr/>
          <p:nvPr/>
        </p:nvSpPr>
        <p:spPr>
          <a:xfrm>
            <a:off x="318621" y="4173494"/>
            <a:ext cx="5403401" cy="1248507"/>
          </a:xfrm>
          <a:prstGeom prst="roundRect">
            <a:avLst/>
          </a:prstGeom>
          <a:noFill/>
          <a:ln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rgbClr val="E3D8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Trate qualquer causa física identificada e reavalie para verificar se os sintomas persistem.</a:t>
            </a:r>
          </a:p>
        </p:txBody>
      </p: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59F615-FE9D-D3D8-0A71-DD558499F47A}"/>
              </a:ext>
            </a:extLst>
          </p:cNvPr>
          <p:cNvCxnSpPr>
            <a:cxnSpLocks/>
            <a:stCxn id="11" idx="4"/>
          </p:cNvCxnSpPr>
          <p:nvPr/>
        </p:nvCxnSpPr>
        <p:spPr>
          <a:xfrm>
            <a:off x="8363110" y="3694686"/>
            <a:ext cx="0" cy="3437634"/>
          </a:xfrm>
          <a:prstGeom prst="line">
            <a:avLst/>
          </a:prstGeom>
          <a:ln w="76200">
            <a:solidFill>
              <a:srgbClr val="E3E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3A7A2F8-4223-B50D-374E-CA4C3CD24FA0}"/>
              </a:ext>
            </a:extLst>
          </p:cNvPr>
          <p:cNvGrpSpPr/>
          <p:nvPr/>
        </p:nvGrpSpPr>
        <p:grpSpPr>
          <a:xfrm>
            <a:off x="706954" y="507456"/>
            <a:ext cx="9625991" cy="1216854"/>
            <a:chOff x="706954" y="507456"/>
            <a:chExt cx="9625991" cy="1216854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0558D4E6-80C0-B8FD-8294-176C3128D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54" y="655237"/>
              <a:ext cx="1040867" cy="1040867"/>
            </a:xfrm>
            <a:prstGeom prst="rect">
              <a:avLst/>
            </a:prstGeom>
          </p:spPr>
        </p:pic>
        <p:grpSp>
          <p:nvGrpSpPr>
            <p:cNvPr id="33" name="Agrupar 32">
              <a:extLst>
                <a:ext uri="{FF2B5EF4-FFF2-40B4-BE49-F238E27FC236}">
                  <a16:creationId xmlns:a16="http://schemas.microsoft.com/office/drawing/2014/main" id="{AC8403E8-5315-24D9-7AAA-B0181C734216}"/>
                </a:ext>
              </a:extLst>
            </p:cNvPr>
            <p:cNvGrpSpPr/>
            <p:nvPr/>
          </p:nvGrpSpPr>
          <p:grpSpPr>
            <a:xfrm>
              <a:off x="1779337" y="507456"/>
              <a:ext cx="8553608" cy="1216854"/>
              <a:chOff x="1779337" y="1309318"/>
              <a:chExt cx="8553608" cy="1216854"/>
            </a:xfrm>
          </p:grpSpPr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E6C62890-D216-C316-4160-6D068833FFAB}"/>
                  </a:ext>
                </a:extLst>
              </p:cNvPr>
              <p:cNvGrpSpPr/>
              <p:nvPr/>
            </p:nvGrpSpPr>
            <p:grpSpPr>
              <a:xfrm>
                <a:off x="1779337" y="1977533"/>
                <a:ext cx="8553608" cy="548639"/>
                <a:chOff x="647114" y="2180492"/>
                <a:chExt cx="10818055" cy="1248508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F4F17C40-593E-05EC-08B0-28B3C581D3DF}"/>
                    </a:ext>
                  </a:extLst>
                </p:cNvPr>
                <p:cNvSpPr/>
                <p:nvPr/>
              </p:nvSpPr>
              <p:spPr>
                <a:xfrm>
                  <a:off x="647114" y="2180492"/>
                  <a:ext cx="10818055" cy="1248508"/>
                </a:xfrm>
                <a:prstGeom prst="roundRect">
                  <a:avLst/>
                </a:prstGeom>
                <a:solidFill>
                  <a:srgbClr val="E3D86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5" name="CaixaDeTexto 4">
                  <a:extLst>
                    <a:ext uri="{FF2B5EF4-FFF2-40B4-BE49-F238E27FC236}">
                      <a16:creationId xmlns:a16="http://schemas.microsoft.com/office/drawing/2014/main" id="{C26E98BF-8D91-2046-6640-8EB0E408C13E}"/>
                    </a:ext>
                  </a:extLst>
                </p:cNvPr>
                <p:cNvSpPr txBox="1"/>
                <p:nvPr/>
              </p:nvSpPr>
              <p:spPr>
                <a:xfrm>
                  <a:off x="726831" y="2262329"/>
                  <a:ext cx="1052174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dirty="0">
                      <a:latin typeface="+mj-lt"/>
                    </a:rPr>
                    <a:t>Há uma causa física que explique plenamente os sintomas?</a:t>
                  </a:r>
                </a:p>
              </p:txBody>
            </p:sp>
          </p:grpSp>
          <p:sp>
            <p:nvSpPr>
              <p:cNvPr id="8" name="Elipse 7">
                <a:extLst>
                  <a:ext uri="{FF2B5EF4-FFF2-40B4-BE49-F238E27FC236}">
                    <a16:creationId xmlns:a16="http://schemas.microsoft.com/office/drawing/2014/main" id="{D40A4EED-78CC-D2FC-B108-7C68AA1979B8}"/>
                  </a:ext>
                </a:extLst>
              </p:cNvPr>
              <p:cNvSpPr/>
              <p:nvPr/>
            </p:nvSpPr>
            <p:spPr>
              <a:xfrm>
                <a:off x="5722034" y="1309318"/>
                <a:ext cx="668215" cy="668215"/>
              </a:xfrm>
              <a:prstGeom prst="ellipse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sz="2000" dirty="0">
                    <a:solidFill>
                      <a:schemeClr val="tx1"/>
                    </a:solidFill>
                    <a:latin typeface="+mj-lt"/>
                  </a:rPr>
                  <a:t>1</a:t>
                </a:r>
              </a:p>
            </p:txBody>
          </p:sp>
        </p:grp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BCEA3D74-E156-A47B-F485-114B6640269B}"/>
              </a:ext>
            </a:extLst>
          </p:cNvPr>
          <p:cNvGrpSpPr/>
          <p:nvPr/>
        </p:nvGrpSpPr>
        <p:grpSpPr>
          <a:xfrm>
            <a:off x="3652666" y="2639886"/>
            <a:ext cx="1408862" cy="1054209"/>
            <a:chOff x="3596395" y="3554286"/>
            <a:chExt cx="1408862" cy="1054209"/>
          </a:xfrm>
        </p:grpSpPr>
        <p:sp>
          <p:nvSpPr>
            <p:cNvPr id="10" name="Losango 9">
              <a:extLst>
                <a:ext uri="{FF2B5EF4-FFF2-40B4-BE49-F238E27FC236}">
                  <a16:creationId xmlns:a16="http://schemas.microsoft.com/office/drawing/2014/main" id="{1B682D3B-1EE2-9939-C4F5-5EB9E33A2C11}"/>
                </a:ext>
              </a:extLst>
            </p:cNvPr>
            <p:cNvSpPr/>
            <p:nvPr/>
          </p:nvSpPr>
          <p:spPr>
            <a:xfrm>
              <a:off x="3596395" y="3554286"/>
              <a:ext cx="1408862" cy="1054209"/>
            </a:xfrm>
            <a:prstGeom prst="diamond">
              <a:avLst/>
            </a:prstGeom>
            <a:solidFill>
              <a:srgbClr val="E3D8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D8C9D35-45E5-DB0D-95D9-690A9102A158}"/>
                </a:ext>
              </a:extLst>
            </p:cNvPr>
            <p:cNvSpPr txBox="1"/>
            <p:nvPr/>
          </p:nvSpPr>
          <p:spPr>
            <a:xfrm>
              <a:off x="3786908" y="3938694"/>
              <a:ext cx="1027836" cy="285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+mj-lt"/>
                </a:rPr>
                <a:t>SIM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FF5C957D-82A1-9F20-EF05-F73DC2D37A5A}"/>
              </a:ext>
            </a:extLst>
          </p:cNvPr>
          <p:cNvGrpSpPr/>
          <p:nvPr/>
        </p:nvGrpSpPr>
        <p:grpSpPr>
          <a:xfrm>
            <a:off x="7835710" y="2639886"/>
            <a:ext cx="1054800" cy="1054800"/>
            <a:chOff x="8088928" y="3554286"/>
            <a:chExt cx="1054800" cy="1054800"/>
          </a:xfrm>
        </p:grpSpPr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EDC5C58B-DDB5-8560-573C-3EE7F78AF477}"/>
                </a:ext>
              </a:extLst>
            </p:cNvPr>
            <p:cNvSpPr/>
            <p:nvPr/>
          </p:nvSpPr>
          <p:spPr>
            <a:xfrm>
              <a:off x="8088928" y="3554286"/>
              <a:ext cx="1054800" cy="1054800"/>
            </a:xfrm>
            <a:prstGeom prst="ellipse">
              <a:avLst/>
            </a:prstGeom>
            <a:solidFill>
              <a:srgbClr val="E3E4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025552A5-23B0-67E3-700F-A9FB04F83E7C}"/>
                </a:ext>
              </a:extLst>
            </p:cNvPr>
            <p:cNvSpPr txBox="1"/>
            <p:nvPr/>
          </p:nvSpPr>
          <p:spPr>
            <a:xfrm>
              <a:off x="8088928" y="3938990"/>
              <a:ext cx="102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+mj-lt"/>
                </a:rPr>
                <a:t>NÃO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74167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E59F615-FE9D-D3D8-0A71-DD558499F47A}"/>
              </a:ext>
            </a:extLst>
          </p:cNvPr>
          <p:cNvCxnSpPr>
            <a:cxnSpLocks/>
          </p:cNvCxnSpPr>
          <p:nvPr/>
        </p:nvCxnSpPr>
        <p:spPr>
          <a:xfrm>
            <a:off x="8363110" y="-2762388"/>
            <a:ext cx="0" cy="3437634"/>
          </a:xfrm>
          <a:prstGeom prst="line">
            <a:avLst/>
          </a:prstGeom>
          <a:ln w="76200">
            <a:solidFill>
              <a:srgbClr val="E3E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CE32E00-F8C3-CE5A-E098-B6D5D5E1363D}"/>
              </a:ext>
            </a:extLst>
          </p:cNvPr>
          <p:cNvCxnSpPr>
            <a:cxnSpLocks/>
          </p:cNvCxnSpPr>
          <p:nvPr/>
        </p:nvCxnSpPr>
        <p:spPr>
          <a:xfrm flipH="1">
            <a:off x="6390249" y="675246"/>
            <a:ext cx="1972861" cy="166318"/>
          </a:xfrm>
          <a:prstGeom prst="line">
            <a:avLst/>
          </a:prstGeom>
          <a:ln w="76200">
            <a:solidFill>
              <a:srgbClr val="E3E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05CC1AFA-87A1-02C2-692E-6770A19D7B50}"/>
              </a:ext>
            </a:extLst>
          </p:cNvPr>
          <p:cNvCxnSpPr>
            <a:cxnSpLocks/>
          </p:cNvCxnSpPr>
          <p:nvPr/>
        </p:nvCxnSpPr>
        <p:spPr>
          <a:xfrm flipV="1">
            <a:off x="4357097" y="1724310"/>
            <a:ext cx="1699044" cy="915576"/>
          </a:xfrm>
          <a:prstGeom prst="line">
            <a:avLst/>
          </a:prstGeom>
          <a:ln w="76200">
            <a:solidFill>
              <a:srgbClr val="E3D86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30EA3FE-F667-6C14-AE4C-191EF53BD7CE}"/>
              </a:ext>
            </a:extLst>
          </p:cNvPr>
          <p:cNvGrpSpPr/>
          <p:nvPr/>
        </p:nvGrpSpPr>
        <p:grpSpPr>
          <a:xfrm>
            <a:off x="3652666" y="2639886"/>
            <a:ext cx="1408862" cy="1054209"/>
            <a:chOff x="3596395" y="3554286"/>
            <a:chExt cx="1408862" cy="1054209"/>
          </a:xfrm>
        </p:grpSpPr>
        <p:sp>
          <p:nvSpPr>
            <p:cNvPr id="20" name="Losango 19">
              <a:extLst>
                <a:ext uri="{FF2B5EF4-FFF2-40B4-BE49-F238E27FC236}">
                  <a16:creationId xmlns:a16="http://schemas.microsoft.com/office/drawing/2014/main" id="{FCACE6EA-0E12-3CFE-35D0-76D54CF83B5E}"/>
                </a:ext>
              </a:extLst>
            </p:cNvPr>
            <p:cNvSpPr/>
            <p:nvPr/>
          </p:nvSpPr>
          <p:spPr>
            <a:xfrm>
              <a:off x="3596395" y="3554286"/>
              <a:ext cx="1408862" cy="1054209"/>
            </a:xfrm>
            <a:prstGeom prst="diamond">
              <a:avLst/>
            </a:prstGeom>
            <a:solidFill>
              <a:srgbClr val="E3D8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6D91018B-9993-8519-92E2-4ECA809CC840}"/>
                </a:ext>
              </a:extLst>
            </p:cNvPr>
            <p:cNvSpPr txBox="1"/>
            <p:nvPr/>
          </p:nvSpPr>
          <p:spPr>
            <a:xfrm>
              <a:off x="3786908" y="3938694"/>
              <a:ext cx="1027836" cy="2853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+mj-lt"/>
                </a:rPr>
                <a:t>SIM</a:t>
              </a:r>
            </a:p>
          </p:txBody>
        </p:sp>
      </p:grpSp>
      <p:cxnSp>
        <p:nvCxnSpPr>
          <p:cNvPr id="22" name="Conector: Angulado 21">
            <a:extLst>
              <a:ext uri="{FF2B5EF4-FFF2-40B4-BE49-F238E27FC236}">
                <a16:creationId xmlns:a16="http://schemas.microsoft.com/office/drawing/2014/main" id="{8E989842-5F38-7C39-2C34-8465BBF8C2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20322" y="3166990"/>
            <a:ext cx="632344" cy="1006503"/>
          </a:xfrm>
          <a:prstGeom prst="bentConnector2">
            <a:avLst/>
          </a:prstGeom>
          <a:ln w="57150">
            <a:solidFill>
              <a:srgbClr val="E3D8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D436C5D6-2232-FE22-B951-3EF034076645}"/>
              </a:ext>
            </a:extLst>
          </p:cNvPr>
          <p:cNvSpPr/>
          <p:nvPr/>
        </p:nvSpPr>
        <p:spPr>
          <a:xfrm>
            <a:off x="1669471" y="4182951"/>
            <a:ext cx="2701700" cy="1248507"/>
          </a:xfrm>
          <a:prstGeom prst="roundRect">
            <a:avLst/>
          </a:prstGeom>
          <a:noFill/>
          <a:ln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n w="0"/>
                <a:solidFill>
                  <a:srgbClr val="E3D8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Vá para o módulo</a:t>
            </a:r>
          </a:p>
          <a:p>
            <a:pPr algn="ctr"/>
            <a:r>
              <a:rPr lang="pt-BR" dirty="0">
                <a:ln w="0"/>
                <a:solidFill>
                  <a:srgbClr val="E3D86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pertinente</a:t>
            </a:r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5CE2BA81-EA1E-D681-AEBF-19A15BEA0263}"/>
              </a:ext>
            </a:extLst>
          </p:cNvPr>
          <p:cNvCxnSpPr>
            <a:cxnSpLocks/>
          </p:cNvCxnSpPr>
          <p:nvPr/>
        </p:nvCxnSpPr>
        <p:spPr>
          <a:xfrm>
            <a:off x="6056141" y="1724310"/>
            <a:ext cx="2306969" cy="915576"/>
          </a:xfrm>
          <a:prstGeom prst="line">
            <a:avLst/>
          </a:prstGeom>
          <a:ln w="76200">
            <a:solidFill>
              <a:srgbClr val="E3E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E0E0009F-7F65-D589-5257-5719D38E045D}"/>
              </a:ext>
            </a:extLst>
          </p:cNvPr>
          <p:cNvGrpSpPr/>
          <p:nvPr/>
        </p:nvGrpSpPr>
        <p:grpSpPr>
          <a:xfrm>
            <a:off x="7835710" y="2639886"/>
            <a:ext cx="1054800" cy="1054800"/>
            <a:chOff x="8088928" y="3554286"/>
            <a:chExt cx="1054800" cy="1054800"/>
          </a:xfrm>
        </p:grpSpPr>
        <p:sp>
          <p:nvSpPr>
            <p:cNvPr id="27" name="Elipse 26">
              <a:extLst>
                <a:ext uri="{FF2B5EF4-FFF2-40B4-BE49-F238E27FC236}">
                  <a16:creationId xmlns:a16="http://schemas.microsoft.com/office/drawing/2014/main" id="{59A85B7D-D4B3-8602-0570-C9DB84D17995}"/>
                </a:ext>
              </a:extLst>
            </p:cNvPr>
            <p:cNvSpPr/>
            <p:nvPr/>
          </p:nvSpPr>
          <p:spPr>
            <a:xfrm>
              <a:off x="8088928" y="3554286"/>
              <a:ext cx="1054800" cy="1054800"/>
            </a:xfrm>
            <a:prstGeom prst="ellipse">
              <a:avLst/>
            </a:prstGeom>
            <a:solidFill>
              <a:srgbClr val="E3E4E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2B086658-63EB-E062-E7EC-5A506152D772}"/>
                </a:ext>
              </a:extLst>
            </p:cNvPr>
            <p:cNvSpPr txBox="1"/>
            <p:nvPr/>
          </p:nvSpPr>
          <p:spPr>
            <a:xfrm>
              <a:off x="8088928" y="3938990"/>
              <a:ext cx="102783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dirty="0">
                  <a:latin typeface="+mj-lt"/>
                </a:rPr>
                <a:t>NÃO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221EE47-208E-3845-E8D7-AD464154EB8C}"/>
              </a:ext>
            </a:extLst>
          </p:cNvPr>
          <p:cNvGrpSpPr/>
          <p:nvPr/>
        </p:nvGrpSpPr>
        <p:grpSpPr>
          <a:xfrm>
            <a:off x="479704" y="507456"/>
            <a:ext cx="9853241" cy="1701397"/>
            <a:chOff x="479704" y="507456"/>
            <a:chExt cx="9853241" cy="1701397"/>
          </a:xfrm>
        </p:grpSpPr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620706D8-3217-42A4-B910-FEC0D4819039}"/>
                </a:ext>
              </a:extLst>
            </p:cNvPr>
            <p:cNvSpPr/>
            <p:nvPr/>
          </p:nvSpPr>
          <p:spPr>
            <a:xfrm>
              <a:off x="5722034" y="507456"/>
              <a:ext cx="668215" cy="668215"/>
            </a:xfrm>
            <a:prstGeom prst="ellipse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dirty="0">
                  <a:solidFill>
                    <a:schemeClr val="tx1"/>
                  </a:solidFill>
                  <a:latin typeface="+mj-lt"/>
                </a:rPr>
                <a:t>2</a:t>
              </a:r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1CA7A2-33EB-D23A-E8B9-BF4D2D9DA22B}"/>
                </a:ext>
              </a:extLst>
            </p:cNvPr>
            <p:cNvGrpSpPr/>
            <p:nvPr/>
          </p:nvGrpSpPr>
          <p:grpSpPr>
            <a:xfrm>
              <a:off x="1779337" y="1175670"/>
              <a:ext cx="8553608" cy="1033183"/>
              <a:chOff x="647114" y="2180492"/>
              <a:chExt cx="10818055" cy="1692735"/>
            </a:xfrm>
          </p:grpSpPr>
          <p:sp>
            <p:nvSpPr>
              <p:cNvPr id="15" name="Retângulo: Cantos Arredondados 14">
                <a:extLst>
                  <a:ext uri="{FF2B5EF4-FFF2-40B4-BE49-F238E27FC236}">
                    <a16:creationId xmlns:a16="http://schemas.microsoft.com/office/drawing/2014/main" id="{EF8FEA17-5F3C-1E87-E7EA-39231C18D627}"/>
                  </a:ext>
                </a:extLst>
              </p:cNvPr>
              <p:cNvSpPr/>
              <p:nvPr/>
            </p:nvSpPr>
            <p:spPr>
              <a:xfrm>
                <a:off x="647114" y="2180492"/>
                <a:ext cx="10818055" cy="1248508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6" name="CaixaDeTexto 15">
                <a:extLst>
                  <a:ext uri="{FF2B5EF4-FFF2-40B4-BE49-F238E27FC236}">
                    <a16:creationId xmlns:a16="http://schemas.microsoft.com/office/drawing/2014/main" id="{036A1C31-ACDA-211A-1ACF-979CDA8ABC72}"/>
                  </a:ext>
                </a:extLst>
              </p:cNvPr>
              <p:cNvSpPr txBox="1"/>
              <p:nvPr/>
            </p:nvSpPr>
            <p:spPr>
              <a:xfrm>
                <a:off x="726832" y="2262329"/>
                <a:ext cx="10521740" cy="16108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latin typeface="+mj-lt"/>
                  </a:rPr>
                  <a:t>O diagnóstico é de depressão ou outra condição MNS</a:t>
                </a:r>
              </a:p>
              <a:p>
                <a:pPr algn="ctr"/>
                <a:r>
                  <a:rPr lang="pt-BR" sz="2000" dirty="0">
                    <a:latin typeface="+mj-lt"/>
                  </a:rPr>
                  <a:t>abordada em outro módulo deste guia?</a:t>
                </a:r>
              </a:p>
            </p:txBody>
          </p:sp>
        </p:grp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13493F39-6F0B-B166-1D33-88FF4FC92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704" y="758405"/>
              <a:ext cx="1191405" cy="1191405"/>
            </a:xfrm>
            <a:prstGeom prst="rect">
              <a:avLst/>
            </a:prstGeom>
          </p:spPr>
        </p:pic>
      </p:grpSp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4DF8983C-D3BD-1F53-B7BC-0CFF34356140}"/>
              </a:ext>
            </a:extLst>
          </p:cNvPr>
          <p:cNvCxnSpPr>
            <a:cxnSpLocks/>
          </p:cNvCxnSpPr>
          <p:nvPr/>
        </p:nvCxnSpPr>
        <p:spPr>
          <a:xfrm>
            <a:off x="8957702" y="3166990"/>
            <a:ext cx="4223726" cy="0"/>
          </a:xfrm>
          <a:prstGeom prst="line">
            <a:avLst/>
          </a:prstGeom>
          <a:ln w="76200">
            <a:solidFill>
              <a:srgbClr val="E3E4E4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22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árcio Tintina">
      <a:dk1>
        <a:srgbClr val="000000"/>
      </a:dk1>
      <a:lt1>
        <a:srgbClr val="FFFFFF"/>
      </a:lt1>
      <a:dk2>
        <a:srgbClr val="002060"/>
      </a:dk2>
      <a:lt2>
        <a:srgbClr val="FFC000"/>
      </a:lt2>
      <a:accent1>
        <a:srgbClr val="000000"/>
      </a:accent1>
      <a:accent2>
        <a:srgbClr val="02518C"/>
      </a:accent2>
      <a:accent3>
        <a:srgbClr val="0B8ECC"/>
      </a:accent3>
      <a:accent4>
        <a:srgbClr val="168C73"/>
      </a:accent4>
      <a:accent5>
        <a:srgbClr val="67B866"/>
      </a:accent5>
      <a:accent6>
        <a:srgbClr val="FFC000"/>
      </a:accent6>
      <a:hlink>
        <a:srgbClr val="00B0F0"/>
      </a:hlink>
      <a:folHlink>
        <a:srgbClr val="FFC000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1844</TotalTime>
  <Words>1782</Words>
  <Application>Microsoft Office PowerPoint</Application>
  <PresentationFormat>Widescreen</PresentationFormat>
  <Paragraphs>290</Paragraphs>
  <Slides>48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48</vt:i4>
      </vt:variant>
    </vt:vector>
  </HeadingPairs>
  <TitlesOfParts>
    <vt:vector size="57" baseType="lpstr">
      <vt:lpstr>-apple-system</vt:lpstr>
      <vt:lpstr>Arial</vt:lpstr>
      <vt:lpstr>Calibri</vt:lpstr>
      <vt:lpstr>Montserrat</vt:lpstr>
      <vt:lpstr>Montserrat ExtraBold</vt:lpstr>
      <vt:lpstr>Rawline Black</vt:lpstr>
      <vt:lpstr>Rawline Light</vt:lpstr>
      <vt:lpstr>Tema do Office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17</cp:revision>
  <dcterms:created xsi:type="dcterms:W3CDTF">2023-10-08T21:11:43Z</dcterms:created>
  <dcterms:modified xsi:type="dcterms:W3CDTF">2023-11-03T14:48:53Z</dcterms:modified>
</cp:coreProperties>
</file>